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58" r:id="rId3"/>
    <p:sldId id="259" r:id="rId4"/>
    <p:sldId id="257" r:id="rId5"/>
    <p:sldId id="261" r:id="rId6"/>
    <p:sldId id="262" r:id="rId7"/>
    <p:sldId id="263" r:id="rId8"/>
    <p:sldId id="265" r:id="rId9"/>
    <p:sldId id="266" r:id="rId10"/>
    <p:sldId id="267" r:id="rId11"/>
    <p:sldId id="268" r:id="rId12"/>
    <p:sldId id="264" r:id="rId13"/>
    <p:sldId id="276" r:id="rId14"/>
    <p:sldId id="269" r:id="rId15"/>
    <p:sldId id="270" r:id="rId16"/>
    <p:sldId id="271" r:id="rId17"/>
    <p:sldId id="272" r:id="rId18"/>
    <p:sldId id="274" r:id="rId19"/>
    <p:sldId id="277" r:id="rId20"/>
    <p:sldId id="275" r:id="rId21"/>
  </p:sldIdLst>
  <p:sldSz cx="9144000" cy="6858000" type="screen4x3"/>
  <p:notesSz cx="6858000" cy="9144000"/>
  <p:defaultTextStyle>
    <a:defPPr>
      <a:defRPr lang="hu-H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7CE700CE-C8C5-4939-83F3-542B56AA5CF2}" type="datetimeFigureOut">
              <a:rPr lang="hu-HU"/>
              <a:pPr>
                <a:defRPr/>
              </a:pPr>
              <a:t>2019. 02. 18.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hu-HU" noProof="0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noProof="0" smtClean="0"/>
              <a:t>Mintaszöveg szerkesztése</a:t>
            </a:r>
          </a:p>
          <a:p>
            <a:pPr lvl="1"/>
            <a:r>
              <a:rPr lang="hu-HU" noProof="0" smtClean="0"/>
              <a:t>Második szint</a:t>
            </a:r>
          </a:p>
          <a:p>
            <a:pPr lvl="2"/>
            <a:r>
              <a:rPr lang="hu-HU" noProof="0" smtClean="0"/>
              <a:t>Harmadik szint</a:t>
            </a:r>
          </a:p>
          <a:p>
            <a:pPr lvl="3"/>
            <a:r>
              <a:rPr lang="hu-HU" noProof="0" smtClean="0"/>
              <a:t>Negyedik szint</a:t>
            </a:r>
          </a:p>
          <a:p>
            <a:pPr lvl="4"/>
            <a:r>
              <a:rPr lang="hu-HU" noProof="0" smtClean="0"/>
              <a:t>Ötödik szint</a:t>
            </a:r>
            <a:endParaRPr lang="hu-HU" noProof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5F83B049-72D1-43F7-B3D1-01742C6DF4E4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297354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B1AE5B-AC21-4B85-926E-57C3CDF3F408}" type="datetimeFigureOut">
              <a:rPr lang="hu-HU"/>
              <a:pPr>
                <a:defRPr/>
              </a:pPr>
              <a:t>2019. 02. 18.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F7FC60-D63C-4DD3-8DA0-91F6B04C22C8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288808-8047-42B2-B5BF-B36AF77E8393}" type="datetimeFigureOut">
              <a:rPr lang="hu-HU"/>
              <a:pPr>
                <a:defRPr/>
              </a:pPr>
              <a:t>2019. 02. 18.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C91734-7182-4173-9958-5EE89C58B999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2EEC93-C3B4-4EB6-A79E-FFB4A22AC42F}" type="datetimeFigureOut">
              <a:rPr lang="hu-HU"/>
              <a:pPr>
                <a:defRPr/>
              </a:pPr>
              <a:t>2019. 02. 18.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F3720B-CA90-42AC-991A-061560003567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54F6B9-55C4-4EDD-A792-ED168BFA8144}" type="datetimeFigureOut">
              <a:rPr lang="hu-HU"/>
              <a:pPr>
                <a:defRPr/>
              </a:pPr>
              <a:t>2019. 02. 18.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39472A-0BF9-4DBD-8F64-3A6377001CDE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91607D-8A00-428B-9AB9-3CFE104F2BB7}" type="datetimeFigureOut">
              <a:rPr lang="hu-HU"/>
              <a:pPr>
                <a:defRPr/>
              </a:pPr>
              <a:t>2019. 02. 18.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C271F9-3959-4CA9-96C7-4E09A624F7D9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2B6D07-52CB-4FFD-8742-EC6B89753CC7}" type="datetimeFigureOut">
              <a:rPr lang="hu-HU"/>
              <a:pPr>
                <a:defRPr/>
              </a:pPr>
              <a:t>2019. 02. 18.</a:t>
            </a:fld>
            <a:endParaRPr lang="hu-HU"/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BD4826-9CB7-4D41-B21F-48C3E0F43C90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205A64-9228-49C9-A32C-ACA6BD5FBFDB}" type="datetimeFigureOut">
              <a:rPr lang="hu-HU"/>
              <a:pPr>
                <a:defRPr/>
              </a:pPr>
              <a:t>2019. 02. 18.</a:t>
            </a:fld>
            <a:endParaRPr lang="hu-HU"/>
          </a:p>
        </p:txBody>
      </p:sp>
      <p:sp>
        <p:nvSpPr>
          <p:cNvPr id="8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9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E76964-33E9-4AD5-B01A-64A1C41B8F22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B35717-711D-4B6C-989D-A02613A93928}" type="datetimeFigureOut">
              <a:rPr lang="hu-HU"/>
              <a:pPr>
                <a:defRPr/>
              </a:pPr>
              <a:t>2019. 02. 18.</a:t>
            </a:fld>
            <a:endParaRPr lang="hu-HU"/>
          </a:p>
        </p:txBody>
      </p:sp>
      <p:sp>
        <p:nvSpPr>
          <p:cNvPr id="4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8F79EF-959C-4A79-9149-A2C11A9C80BB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FE88B6-C817-45E6-A13E-890422275534}" type="datetimeFigureOut">
              <a:rPr lang="hu-HU"/>
              <a:pPr>
                <a:defRPr/>
              </a:pPr>
              <a:t>2019. 02. 18.</a:t>
            </a:fld>
            <a:endParaRPr lang="hu-HU"/>
          </a:p>
        </p:txBody>
      </p:sp>
      <p:sp>
        <p:nvSpPr>
          <p:cNvPr id="3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14DEBC-8FA8-423F-BDB8-BAC73FE7EF24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249A2C-888E-4CD8-92AB-F16F001F841F}" type="datetimeFigureOut">
              <a:rPr lang="hu-HU"/>
              <a:pPr>
                <a:defRPr/>
              </a:pPr>
              <a:t>2019. 02. 18.</a:t>
            </a:fld>
            <a:endParaRPr lang="hu-HU"/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21E5C3-3203-4194-8445-04C4AA10D5BC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47FA97-D0D2-4119-B25B-7F35129E4D08}" type="datetimeFigureOut">
              <a:rPr lang="hu-HU"/>
              <a:pPr>
                <a:defRPr/>
              </a:pPr>
              <a:t>2019. 02. 18.</a:t>
            </a:fld>
            <a:endParaRPr lang="hu-HU"/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016C79-1E94-4651-8349-6BD4CA2089BD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Cím hely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Mintacím szerkesztése</a:t>
            </a:r>
          </a:p>
        </p:txBody>
      </p:sp>
      <p:sp>
        <p:nvSpPr>
          <p:cNvPr id="48131" name="Szöveg hely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F56A883-395F-4330-9230-199C2E46EA15}" type="datetimeFigureOut">
              <a:rPr lang="hu-HU"/>
              <a:pPr>
                <a:defRPr/>
              </a:pPr>
              <a:t>2019. 02. 18.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B8A0EB1-FEB1-4BCE-BD39-BE01FEE39C1E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1" r:id="rId2"/>
    <p:sldLayoutId id="2147483660" r:id="rId3"/>
    <p:sldLayoutId id="2147483659" r:id="rId4"/>
    <p:sldLayoutId id="2147483658" r:id="rId5"/>
    <p:sldLayoutId id="2147483657" r:id="rId6"/>
    <p:sldLayoutId id="2147483656" r:id="rId7"/>
    <p:sldLayoutId id="2147483655" r:id="rId8"/>
    <p:sldLayoutId id="2147483654" r:id="rId9"/>
    <p:sldLayoutId id="2147483653" r:id="rId10"/>
    <p:sldLayoutId id="214748365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0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hu-HU" dirty="0" smtClean="0"/>
              <a:t>Többtermékes vállalat</a:t>
            </a:r>
            <a:br>
              <a:rPr lang="hu-HU" dirty="0" smtClean="0"/>
            </a:br>
            <a:r>
              <a:rPr lang="hu-HU" dirty="0" smtClean="0"/>
              <a:t>költségei 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u-HU" dirty="0" smtClean="0"/>
              <a:t>Méretgazdaságosság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u-HU" dirty="0" smtClean="0">
                <a:sym typeface="Symbol" pitchFamily="18" charset="2"/>
              </a:rPr>
              <a:t>Választékgazdaságosság</a:t>
            </a:r>
            <a:endParaRPr lang="hu-HU" dirty="0">
              <a:sym typeface="Symbol" pitchFamily="18" charset="2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hu-H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92696"/>
          </a:xfrm>
        </p:spPr>
        <p:txBody>
          <a:bodyPr/>
          <a:lstStyle/>
          <a:p>
            <a:r>
              <a:rPr lang="hu-HU" sz="3200" b="1" dirty="0"/>
              <a:t>Választékgazdaságosság (</a:t>
            </a:r>
            <a:r>
              <a:rPr lang="hu-HU" sz="3200" b="1" dirty="0" err="1"/>
              <a:t>economies</a:t>
            </a:r>
            <a:r>
              <a:rPr lang="hu-HU" sz="3200" b="1" dirty="0"/>
              <a:t> of </a:t>
            </a:r>
            <a:r>
              <a:rPr lang="hu-HU" sz="3200" b="1" dirty="0" err="1"/>
              <a:t>scope</a:t>
            </a:r>
            <a:r>
              <a:rPr lang="hu-HU" sz="3200" b="1" dirty="0"/>
              <a:t>)</a:t>
            </a:r>
            <a:endParaRPr lang="hu-HU" sz="32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23528" y="764704"/>
            <a:ext cx="8496944" cy="5361459"/>
          </a:xfrm>
        </p:spPr>
        <p:txBody>
          <a:bodyPr/>
          <a:lstStyle/>
          <a:p>
            <a:r>
              <a:rPr lang="hu-HU" sz="2800" dirty="0" smtClean="0"/>
              <a:t>Miért termel a </a:t>
            </a:r>
            <a:r>
              <a:rPr lang="hu-HU" sz="2800" dirty="0"/>
              <a:t>vállalatok többsége többféle </a:t>
            </a:r>
            <a:r>
              <a:rPr lang="hu-HU" sz="2800" dirty="0" smtClean="0"/>
              <a:t>terméket?</a:t>
            </a:r>
          </a:p>
          <a:p>
            <a:r>
              <a:rPr lang="hu-HU" sz="2800" dirty="0" smtClean="0"/>
              <a:t>Az </a:t>
            </a:r>
            <a:r>
              <a:rPr lang="hu-HU" sz="2800" dirty="0"/>
              <a:t>egyik ok, ha a termék egy csoportját olcsóbban </a:t>
            </a:r>
            <a:r>
              <a:rPr lang="hu-HU" sz="2800" dirty="0" smtClean="0"/>
              <a:t>lehet </a:t>
            </a:r>
            <a:r>
              <a:rPr lang="hu-HU" sz="2800" dirty="0"/>
              <a:t>egy vállalaton belül előállítani, mintha </a:t>
            </a:r>
            <a:r>
              <a:rPr lang="hu-HU" sz="2800" dirty="0" smtClean="0"/>
              <a:t>külön, más </a:t>
            </a:r>
            <a:r>
              <a:rPr lang="hu-HU" sz="2800" dirty="0"/>
              <a:t>vállalatok termelnék. </a:t>
            </a:r>
            <a:endParaRPr lang="hu-HU" sz="2800" dirty="0" smtClean="0"/>
          </a:p>
          <a:p>
            <a:r>
              <a:rPr lang="hu-HU" sz="2800" dirty="0" smtClean="0"/>
              <a:t>Az </a:t>
            </a:r>
            <a:r>
              <a:rPr lang="hu-HU" sz="2800" dirty="0"/>
              <a:t>együttes termelés </a:t>
            </a:r>
            <a:r>
              <a:rPr lang="hu-HU" sz="2800" dirty="0" smtClean="0"/>
              <a:t>tehát költségmegtakarítást eredményez. </a:t>
            </a:r>
            <a:r>
              <a:rPr lang="hu-HU" sz="2800" i="1" dirty="0" smtClean="0"/>
              <a:t>A </a:t>
            </a:r>
            <a:r>
              <a:rPr lang="hu-HU" sz="2800" i="1" dirty="0"/>
              <a:t>választékgazdaságosság </a:t>
            </a:r>
            <a:r>
              <a:rPr lang="hu-HU" sz="2800" i="1" dirty="0" smtClean="0"/>
              <a:t>oka</a:t>
            </a:r>
            <a:r>
              <a:rPr lang="hu-HU" sz="2800" dirty="0" smtClean="0"/>
              <a:t>:</a:t>
            </a:r>
          </a:p>
          <a:p>
            <a:r>
              <a:rPr lang="hu-HU" sz="2800" dirty="0" smtClean="0"/>
              <a:t>közös </a:t>
            </a:r>
            <a:r>
              <a:rPr lang="hu-HU" sz="2800" dirty="0"/>
              <a:t>inputok (pl. hálózatok, felszerelések, marketing, márkanév,K+F, szaktudás stb</a:t>
            </a:r>
            <a:r>
              <a:rPr lang="hu-HU" sz="2800" dirty="0" smtClean="0"/>
              <a:t>.)</a:t>
            </a:r>
          </a:p>
          <a:p>
            <a:r>
              <a:rPr lang="hu-HU" sz="2800" dirty="0" smtClean="0"/>
              <a:t>az </a:t>
            </a:r>
            <a:r>
              <a:rPr lang="hu-HU" sz="2800" dirty="0"/>
              <a:t>ún. </a:t>
            </a:r>
            <a:r>
              <a:rPr lang="hu-HU" sz="2800" dirty="0" smtClean="0"/>
              <a:t>„költség-komplementaritás</a:t>
            </a:r>
            <a:r>
              <a:rPr lang="hu-HU" sz="2800" dirty="0"/>
              <a:t>”: </a:t>
            </a:r>
            <a:r>
              <a:rPr lang="hu-HU" sz="2800" dirty="0" smtClean="0"/>
              <a:t>ha </a:t>
            </a:r>
            <a:r>
              <a:rPr lang="hu-HU" sz="2800" dirty="0"/>
              <a:t>két termék </a:t>
            </a:r>
            <a:r>
              <a:rPr lang="hu-HU" sz="2800" dirty="0" smtClean="0"/>
              <a:t>költsége </a:t>
            </a:r>
            <a:r>
              <a:rPr lang="hu-HU" sz="2800" dirty="0"/>
              <a:t>kiegészíti egymást (egyik termék termelésének növelése csökkenti a másik </a:t>
            </a:r>
            <a:r>
              <a:rPr lang="hu-HU" sz="2800" dirty="0" smtClean="0"/>
              <a:t>költségét</a:t>
            </a:r>
            <a:r>
              <a:rPr lang="hu-HU" sz="2800" dirty="0"/>
              <a:t>)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573489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Szövegdoboz 2"/>
              <p:cNvSpPr txBox="1"/>
              <p:nvPr/>
            </p:nvSpPr>
            <p:spPr>
              <a:xfrm>
                <a:off x="166846" y="188640"/>
                <a:ext cx="8208912" cy="64050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hu-HU" sz="2400" dirty="0" smtClean="0"/>
                  <a:t>Legyen két termék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hu-HU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u-HU" sz="2400" i="1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hu-HU" sz="24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hu-HU" sz="2400" dirty="0" smtClean="0"/>
                  <a:t> és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hu-HU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u-HU" sz="2400" i="1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hu-HU" sz="24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hu-HU" sz="2400" dirty="0" smtClean="0"/>
                  <a:t>. Ekkor a vállalat költségfüggvénye C(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hu-HU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u-HU" sz="2400" i="1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hu-HU" sz="24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hu-HU" sz="2400" dirty="0" smtClean="0"/>
                  <a:t>,</a:t>
                </a:r>
                <a:r>
                  <a:rPr lang="hu-HU" sz="24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hu-HU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u-HU" sz="2400" i="1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hu-HU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hu-HU" sz="2400" dirty="0" smtClean="0"/>
                  <a:t>) </a:t>
                </a:r>
              </a:p>
              <a:p>
                <a:endParaRPr lang="hu-HU" sz="2400" dirty="0" smtClean="0"/>
              </a:p>
              <a:p>
                <a:r>
                  <a:rPr lang="hu-HU" sz="2400" dirty="0" smtClean="0"/>
                  <a:t>Ha külön-külön termelnék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hu-HU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u-HU" sz="2400" i="1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hu-HU" sz="24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hu-HU" sz="2400" dirty="0" smtClean="0"/>
                  <a:t> és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hu-HU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u-HU" sz="2400" i="1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hu-HU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hu-HU" sz="2400" dirty="0" err="1" smtClean="0"/>
                  <a:t>-t</a:t>
                </a:r>
                <a:r>
                  <a:rPr lang="hu-HU" sz="2400" dirty="0" smtClean="0"/>
                  <a:t>, akkor az első vállalat költségfüggvénye a </a:t>
                </a:r>
                <a:r>
                  <a:rPr lang="hu-HU" sz="2400" dirty="0"/>
                  <a:t>C(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hu-HU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u-HU" sz="2400" i="1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hu-HU" sz="24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hu-HU" sz="2400" dirty="0" smtClean="0"/>
                  <a:t>,0) lenne, a másodiké pedig a</a:t>
                </a:r>
              </a:p>
              <a:p>
                <a:r>
                  <a:rPr lang="hu-HU" sz="2400" dirty="0"/>
                  <a:t>C(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hu-HU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u-HU" sz="2400" i="1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hu-HU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hu-HU" sz="2400" dirty="0"/>
                  <a:t>, </a:t>
                </a:r>
                <a14:m>
                  <m:oMath xmlns:m="http://schemas.openxmlformats.org/officeDocument/2006/math">
                    <m:r>
                      <a:rPr lang="hu-HU" sz="2400" b="0" i="1" smtClean="0">
                        <a:latin typeface="Cambria Math" panose="02040503050406030204" pitchFamily="18" charset="0"/>
                      </a:rPr>
                      <m:t>0</m:t>
                    </m:r>
                  </m:oMath>
                </a14:m>
                <a:r>
                  <a:rPr lang="hu-HU" sz="2400" dirty="0" smtClean="0"/>
                  <a:t>)</a:t>
                </a:r>
              </a:p>
              <a:p>
                <a:endParaRPr lang="hu-HU" sz="2400" dirty="0" smtClean="0"/>
              </a:p>
              <a:p>
                <a:r>
                  <a:rPr lang="hu-HU" sz="2400" dirty="0" smtClean="0"/>
                  <a:t>Ha </a:t>
                </a:r>
                <a:r>
                  <a:rPr lang="hu-HU" sz="2400" dirty="0"/>
                  <a:t>C(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hu-HU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u-HU" sz="2400" i="1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hu-HU" sz="24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hu-HU" sz="2400" dirty="0" smtClean="0"/>
                  <a:t>,0) +</a:t>
                </a:r>
                <a:r>
                  <a:rPr lang="hu-HU" sz="2400" dirty="0"/>
                  <a:t> </a:t>
                </a:r>
                <a:r>
                  <a:rPr lang="hu-HU" sz="2400" dirty="0" smtClean="0"/>
                  <a:t>C(0,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hu-HU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u-HU" sz="2400" i="1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hu-HU" sz="24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hu-HU" sz="2400" dirty="0"/>
                  <a:t>) </a:t>
                </a:r>
                <a:r>
                  <a:rPr lang="hu-HU" sz="2400" dirty="0" smtClean="0"/>
                  <a:t>-</a:t>
                </a:r>
                <a:r>
                  <a:rPr lang="hu-HU" sz="2400" dirty="0"/>
                  <a:t> C(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hu-HU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u-HU" sz="2400" i="1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hu-HU" sz="24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hu-HU" sz="2400" dirty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hu-HU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u-HU" sz="2400" i="1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hu-HU" sz="24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hu-HU" sz="2400" dirty="0"/>
                  <a:t>) </a:t>
                </a:r>
                <a:r>
                  <a:rPr lang="hu-HU" sz="2400" dirty="0" smtClean="0"/>
                  <a:t>&gt;0, akkor érvényesül a választékgazdaságosság</a:t>
                </a:r>
              </a:p>
              <a:p>
                <a:endParaRPr lang="hu-HU" sz="2400" dirty="0"/>
              </a:p>
              <a:p>
                <a:r>
                  <a:rPr lang="hu-HU" sz="2400" i="1" dirty="0"/>
                  <a:t>A választékgazdaságosság mérőszáma</a:t>
                </a:r>
                <a:r>
                  <a:rPr lang="hu-HU" sz="2400" dirty="0" smtClean="0"/>
                  <a:t>:</a:t>
                </a:r>
              </a:p>
              <a:p>
                <a:endParaRPr lang="hu-HU" sz="24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u-HU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u-HU" sz="2400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hu-HU" sz="2400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sub>
                      </m:sSub>
                      <m:r>
                        <a:rPr lang="hu-HU" sz="2400" b="0" i="0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hu-HU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hu-HU" sz="2400" dirty="0"/>
                            <m:t>C</m:t>
                          </m:r>
                          <m:r>
                            <m:rPr>
                              <m:nor/>
                            </m:rPr>
                            <a:rPr lang="hu-HU" sz="2400" dirty="0"/>
                            <m:t>(</m:t>
                          </m:r>
                          <m:sSub>
                            <m:sSubPr>
                              <m:ctrlPr>
                                <a:rPr lang="hu-HU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hu-HU" sz="2400" i="1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  <m:sub>
                              <m:r>
                                <a:rPr lang="hu-HU" sz="2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m:rPr>
                              <m:nor/>
                            </m:rPr>
                            <a:rPr lang="hu-HU" sz="2400" dirty="0"/>
                            <m:t>,0) + </m:t>
                          </m:r>
                          <m:r>
                            <m:rPr>
                              <m:nor/>
                            </m:rPr>
                            <a:rPr lang="hu-HU" sz="2400" dirty="0"/>
                            <m:t>C</m:t>
                          </m:r>
                          <m:r>
                            <m:rPr>
                              <m:nor/>
                            </m:rPr>
                            <a:rPr lang="hu-HU" sz="2400" dirty="0"/>
                            <m:t>(0, </m:t>
                          </m:r>
                          <m:sSub>
                            <m:sSubPr>
                              <m:ctrlPr>
                                <a:rPr lang="hu-HU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hu-HU" sz="2400" i="1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  <m:sub>
                              <m:r>
                                <a:rPr lang="hu-HU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m:rPr>
                              <m:nor/>
                            </m:rPr>
                            <a:rPr lang="hu-HU" sz="2400" dirty="0"/>
                            <m:t>) − </m:t>
                          </m:r>
                          <m:r>
                            <m:rPr>
                              <m:nor/>
                            </m:rPr>
                            <a:rPr lang="hu-HU" sz="2400" dirty="0"/>
                            <m:t>C</m:t>
                          </m:r>
                          <m:r>
                            <m:rPr>
                              <m:nor/>
                            </m:rPr>
                            <a:rPr lang="hu-HU" sz="2400" dirty="0"/>
                            <m:t>(</m:t>
                          </m:r>
                          <m:sSub>
                            <m:sSubPr>
                              <m:ctrlPr>
                                <a:rPr lang="hu-HU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hu-HU" sz="2400" i="1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  <m:sub>
                              <m:r>
                                <a:rPr lang="hu-HU" sz="2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m:rPr>
                              <m:nor/>
                            </m:rPr>
                            <a:rPr lang="hu-HU" sz="2400" dirty="0"/>
                            <m:t>, </m:t>
                          </m:r>
                          <m:sSub>
                            <m:sSubPr>
                              <m:ctrlPr>
                                <a:rPr lang="hu-HU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hu-HU" sz="2400" i="1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  <m:sub>
                              <m:r>
                                <a:rPr lang="hu-HU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m:rPr>
                              <m:nor/>
                            </m:rPr>
                            <a:rPr lang="hu-HU" sz="2400" dirty="0"/>
                            <m:t>)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hu-HU" sz="2400" dirty="0"/>
                            <m:t>C</m:t>
                          </m:r>
                          <m:r>
                            <m:rPr>
                              <m:nor/>
                            </m:rPr>
                            <a:rPr lang="hu-HU" sz="2400" dirty="0"/>
                            <m:t>(</m:t>
                          </m:r>
                          <m:sSub>
                            <m:sSubPr>
                              <m:ctrlPr>
                                <a:rPr lang="hu-HU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hu-HU" sz="2400" i="1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  <m:sub>
                              <m:r>
                                <a:rPr lang="hu-HU" sz="2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m:rPr>
                              <m:nor/>
                            </m:rPr>
                            <a:rPr lang="hu-HU" sz="2400" dirty="0"/>
                            <m:t>, </m:t>
                          </m:r>
                          <m:sSub>
                            <m:sSubPr>
                              <m:ctrlPr>
                                <a:rPr lang="hu-HU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hu-HU" sz="2400" i="1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  <m:sub>
                              <m:r>
                                <a:rPr lang="hu-HU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m:rPr>
                              <m:nor/>
                            </m:rPr>
                            <a:rPr lang="hu-HU" sz="2400" dirty="0"/>
                            <m:t>)  </m:t>
                          </m:r>
                        </m:den>
                      </m:f>
                    </m:oMath>
                  </m:oMathPara>
                </a14:m>
                <a:endParaRPr lang="hu-HU" sz="2400" dirty="0" smtClean="0"/>
              </a:p>
              <a:p>
                <a:r>
                  <a:rPr lang="hu-HU" sz="2400" dirty="0" smtClean="0"/>
                  <a:t>Ha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hu-HU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u-HU" sz="2400" i="1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hu-HU" sz="2400" i="1">
                            <a:latin typeface="Cambria Math" panose="02040503050406030204" pitchFamily="18" charset="0"/>
                          </a:rPr>
                          <m:t>𝐶</m:t>
                        </m:r>
                      </m:sub>
                    </m:sSub>
                  </m:oMath>
                </a14:m>
                <a:r>
                  <a:rPr lang="hu-HU" sz="2400" dirty="0"/>
                  <a:t>&gt;0, akkor érvényesül a választékgazdaságosság</a:t>
                </a:r>
              </a:p>
              <a:p>
                <a:endParaRPr lang="hu-HU" sz="2400" dirty="0" smtClean="0"/>
              </a:p>
              <a:p>
                <a:endParaRPr lang="hu-HU" sz="2400" dirty="0"/>
              </a:p>
            </p:txBody>
          </p:sp>
        </mc:Choice>
        <mc:Fallback xmlns="">
          <p:sp>
            <p:nvSpPr>
              <p:cNvPr id="3" name="Szövegdoboz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6846" y="188640"/>
                <a:ext cx="8208912" cy="6405087"/>
              </a:xfrm>
              <a:prstGeom prst="rect">
                <a:avLst/>
              </a:prstGeom>
              <a:blipFill rotWithShape="0">
                <a:blip r:embed="rId2"/>
                <a:stretch>
                  <a:fillRect l="-1114" t="-666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17522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Szövegdoboz 1"/>
              <p:cNvSpPr txBox="1"/>
              <p:nvPr/>
            </p:nvSpPr>
            <p:spPr>
              <a:xfrm>
                <a:off x="179512" y="188640"/>
                <a:ext cx="8712968" cy="309828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hu-HU" sz="2800" i="1" dirty="0" smtClean="0"/>
                  <a:t>Gyakorló feladat választékgazdaságosságra:</a:t>
                </a:r>
              </a:p>
              <a:p>
                <a:r>
                  <a:rPr lang="hu-HU" sz="2800" i="1" dirty="0" smtClean="0"/>
                  <a:t> </a:t>
                </a:r>
                <a:r>
                  <a:rPr lang="hu-HU" sz="2400" dirty="0"/>
                  <a:t>Egy kéttermékes vállalat költségfüggvénye: C(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hu-HU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u-HU" sz="2400" i="1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hu-HU" sz="24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hu-HU" sz="2400" dirty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hu-HU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u-HU" sz="2400" i="1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hu-HU" sz="24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hu-HU" sz="2400" dirty="0" smtClean="0"/>
                  <a:t>)=</a:t>
                </a:r>
              </a:p>
              <a:p>
                <a:r>
                  <a:rPr lang="hu-HU" sz="2400" dirty="0"/>
                  <a:t>=</a:t>
                </a:r>
                <a:r>
                  <a:rPr lang="hu-HU" sz="2400" dirty="0" smtClean="0"/>
                  <a:t> 1</a:t>
                </a:r>
                <a:r>
                  <a:rPr lang="hu-HU" sz="2400" dirty="0"/>
                  <a:t>00+</a:t>
                </a:r>
                <a14:m>
                  <m:oMath xmlns:m="http://schemas.openxmlformats.org/officeDocument/2006/math">
                    <m:r>
                      <a:rPr lang="hu-HU" sz="2400" b="0" i="0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hu-HU" sz="2400" i="1">
                        <a:latin typeface="Cambria Math" panose="02040503050406030204" pitchFamily="18" charset="0"/>
                      </a:rPr>
                      <m:t>5</m:t>
                    </m:r>
                    <m:sSubSup>
                      <m:sSubSupPr>
                        <m:ctrlPr>
                          <a:rPr lang="hu-HU" sz="24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hu-HU" sz="2400" i="1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hu-HU" sz="24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lang="hu-HU" sz="24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</m:oMath>
                </a14:m>
                <a:r>
                  <a:rPr lang="hu-HU" sz="2400" dirty="0" smtClean="0"/>
                  <a:t>+30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hu-HU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u-HU" sz="2400" i="1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hu-HU" sz="24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hu-HU" sz="2400" b="0" i="1" smtClean="0">
                        <a:latin typeface="Cambria Math" panose="02040503050406030204" pitchFamily="18" charset="0"/>
                      </a:rPr>
                      <m:t>−2</m:t>
                    </m:r>
                    <m:sSub>
                      <m:sSubPr>
                        <m:ctrlPr>
                          <a:rPr lang="hu-HU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u-HU" sz="2400" i="1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hu-HU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hu-HU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u-HU" sz="2400" i="1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hu-HU" sz="24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endParaRPr lang="hu-HU" sz="2400" dirty="0" smtClean="0"/>
              </a:p>
              <a:p>
                <a:r>
                  <a:rPr lang="hu-HU" sz="2400" dirty="0" smtClean="0"/>
                  <a:t>A </a:t>
                </a:r>
                <a:r>
                  <a:rPr lang="hu-HU" sz="2400" dirty="0"/>
                  <a:t>választékgazdaságosság mérőszáma </a:t>
                </a:r>
                <a:r>
                  <a:rPr lang="hu-HU" sz="2400" dirty="0" smtClean="0"/>
                  <a:t>segítségével </a:t>
                </a:r>
                <a:r>
                  <a:rPr lang="hu-HU" sz="2400" dirty="0"/>
                  <a:t>mutassa meg, hogy </a:t>
                </a:r>
                <a:r>
                  <a:rPr lang="hu-HU" sz="2400" dirty="0" smtClean="0"/>
                  <a:t>bármely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hu-HU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u-HU" sz="2400" i="1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hu-HU" sz="2400" i="1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hu-HU" sz="2400" b="0" i="1" smtClean="0">
                            <a:latin typeface="Cambria Math" panose="02040503050406030204" pitchFamily="18" charset="0"/>
                          </a:rPr>
                          <m:t>, </m:t>
                        </m:r>
                      </m:sub>
                    </m:sSub>
                    <m:sSub>
                      <m:sSubPr>
                        <m:ctrlPr>
                          <a:rPr lang="hu-HU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u-HU" sz="2400" i="1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hu-HU" sz="24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hu-HU" sz="2400" dirty="0" err="1" smtClean="0"/>
                  <a:t>-re</a:t>
                </a:r>
                <a:r>
                  <a:rPr lang="hu-HU" sz="2400" dirty="0" smtClean="0"/>
                  <a:t> érvényesül-e </a:t>
                </a:r>
                <a:r>
                  <a:rPr lang="hu-HU" sz="2400" dirty="0"/>
                  <a:t>a választékgazdaságosság</a:t>
                </a:r>
                <a:r>
                  <a:rPr lang="hu-HU" sz="2400" dirty="0" smtClean="0"/>
                  <a:t>!</a:t>
                </a:r>
              </a:p>
              <a:p>
                <a:endParaRPr lang="hu-HU" sz="2400" dirty="0"/>
              </a:p>
              <a:p>
                <a:endParaRPr lang="hu-HU" dirty="0"/>
              </a:p>
            </p:txBody>
          </p:sp>
        </mc:Choice>
        <mc:Fallback xmlns="">
          <p:sp>
            <p:nvSpPr>
              <p:cNvPr id="2" name="Szövegdoboz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512" y="188640"/>
                <a:ext cx="8712968" cy="3098284"/>
              </a:xfrm>
              <a:prstGeom prst="rect">
                <a:avLst/>
              </a:prstGeom>
              <a:blipFill rotWithShape="0">
                <a:blip r:embed="rId2"/>
                <a:stretch>
                  <a:fillRect l="-1399" t="-2165" r="-420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186700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/>
          <a:lstStyle/>
          <a:p>
            <a:r>
              <a:rPr lang="hu-HU" sz="3200" b="1" dirty="0" smtClean="0"/>
              <a:t>Megoldás</a:t>
            </a:r>
            <a:endParaRPr lang="hu-HU" sz="32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artalom helye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908720"/>
                <a:ext cx="8229600" cy="5217443"/>
              </a:xfrm>
            </p:spPr>
            <p:txBody>
              <a:bodyPr/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hu-HU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u-HU" sz="2800" i="1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hu-HU" sz="2800" i="1">
                            <a:latin typeface="Cambria Math" panose="02040503050406030204" pitchFamily="18" charset="0"/>
                          </a:rPr>
                          <m:t>𝐶</m:t>
                        </m:r>
                      </m:sub>
                    </m:sSub>
                    <m:r>
                      <a:rPr lang="hu-HU" sz="280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hu-HU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hu-HU" sz="2800" dirty="0"/>
                          <m:t>100</m:t>
                        </m:r>
                        <m:r>
                          <a:rPr lang="hu-HU" sz="2800" i="1" dirty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hu-HU" sz="280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hu-HU" sz="2800" i="1">
                            <a:latin typeface="Cambria Math" panose="02040503050406030204" pitchFamily="18" charset="0"/>
                          </a:rPr>
                          <m:t>5</m:t>
                        </m:r>
                        <m:sSubSup>
                          <m:sSubSupPr>
                            <m:ctrlPr>
                              <a:rPr lang="hu-HU" sz="2800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hu-HU" sz="2800" i="1">
                                <a:latin typeface="Cambria Math" panose="02040503050406030204" pitchFamily="18" charset="0"/>
                              </a:rPr>
                              <m:t>𝑞</m:t>
                            </m:r>
                          </m:e>
                          <m:sub>
                            <m:r>
                              <a:rPr lang="hu-HU" sz="28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  <m:sup>
                            <m:r>
                              <a:rPr lang="hu-HU" sz="28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bSup>
                        <m:r>
                          <m:rPr>
                            <m:nor/>
                          </m:rPr>
                          <a:rPr lang="hu-HU" sz="2800" dirty="0"/>
                          <m:t>+100+30</m:t>
                        </m:r>
                        <m:sSub>
                          <m:sSubPr>
                            <m:ctrlPr>
                              <a:rPr lang="hu-HU" sz="2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hu-HU" sz="2800" i="1">
                                <a:latin typeface="Cambria Math" panose="02040503050406030204" pitchFamily="18" charset="0"/>
                              </a:rPr>
                              <m:t>𝑞</m:t>
                            </m:r>
                          </m:e>
                          <m:sub>
                            <m:r>
                              <a:rPr lang="hu-HU" sz="28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m:rPr>
                            <m:nor/>
                          </m:rPr>
                          <a:rPr lang="hu-HU" sz="2800" dirty="0"/>
                          <m:t>−(100+</m:t>
                        </m:r>
                        <m:r>
                          <a:rPr lang="hu-HU" sz="280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hu-HU" sz="2800" i="1">
                            <a:latin typeface="Cambria Math" panose="02040503050406030204" pitchFamily="18" charset="0"/>
                          </a:rPr>
                          <m:t>5</m:t>
                        </m:r>
                        <m:sSubSup>
                          <m:sSubSupPr>
                            <m:ctrlPr>
                              <a:rPr lang="hu-HU" sz="2800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hu-HU" sz="2800" i="1">
                                <a:latin typeface="Cambria Math" panose="02040503050406030204" pitchFamily="18" charset="0"/>
                              </a:rPr>
                              <m:t>𝑞</m:t>
                            </m:r>
                          </m:e>
                          <m:sub>
                            <m:r>
                              <a:rPr lang="hu-HU" sz="28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  <m:sup>
                            <m:r>
                              <a:rPr lang="hu-HU" sz="28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bSup>
                        <m:r>
                          <m:rPr>
                            <m:nor/>
                          </m:rPr>
                          <a:rPr lang="hu-HU" sz="2800" dirty="0"/>
                          <m:t>+30</m:t>
                        </m:r>
                        <m:sSub>
                          <m:sSubPr>
                            <m:ctrlPr>
                              <a:rPr lang="hu-HU" sz="2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hu-HU" sz="2800" i="1">
                                <a:latin typeface="Cambria Math" panose="02040503050406030204" pitchFamily="18" charset="0"/>
                              </a:rPr>
                              <m:t>𝑞</m:t>
                            </m:r>
                          </m:e>
                          <m:sub>
                            <m:r>
                              <a:rPr lang="hu-HU" sz="28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hu-HU" sz="2800" i="1">
                            <a:latin typeface="Cambria Math" panose="02040503050406030204" pitchFamily="18" charset="0"/>
                          </a:rPr>
                          <m:t>−2</m:t>
                        </m:r>
                        <m:sSub>
                          <m:sSubPr>
                            <m:ctrlPr>
                              <a:rPr lang="hu-HU" sz="2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hu-HU" sz="2800" i="1">
                                <a:latin typeface="Cambria Math" panose="02040503050406030204" pitchFamily="18" charset="0"/>
                              </a:rPr>
                              <m:t>𝑞</m:t>
                            </m:r>
                          </m:e>
                          <m:sub>
                            <m:r>
                              <a:rPr lang="hu-HU" sz="28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sSub>
                          <m:sSubPr>
                            <m:ctrlPr>
                              <a:rPr lang="hu-HU" sz="2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hu-HU" sz="2800" i="1">
                                <a:latin typeface="Cambria Math" panose="02040503050406030204" pitchFamily="18" charset="0"/>
                              </a:rPr>
                              <m:t>𝑞</m:t>
                            </m:r>
                          </m:e>
                          <m:sub>
                            <m:r>
                              <a:rPr lang="hu-HU" sz="28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hu-HU" sz="2800" i="1">
                            <a:latin typeface="Cambria Math" panose="02040503050406030204" pitchFamily="18" charset="0"/>
                          </a:rPr>
                          <m:t>)</m:t>
                        </m:r>
                      </m:num>
                      <m:den>
                        <m:r>
                          <m:rPr>
                            <m:nor/>
                          </m:rPr>
                          <a:rPr lang="hu-HU" sz="2800" dirty="0"/>
                          <m:t>C</m:t>
                        </m:r>
                        <m:r>
                          <m:rPr>
                            <m:nor/>
                          </m:rPr>
                          <a:rPr lang="hu-HU" sz="2800" dirty="0"/>
                          <m:t>(</m:t>
                        </m:r>
                        <m:sSub>
                          <m:sSubPr>
                            <m:ctrlPr>
                              <a:rPr lang="hu-HU" sz="2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hu-HU" sz="2800" i="1">
                                <a:latin typeface="Cambria Math" panose="02040503050406030204" pitchFamily="18" charset="0"/>
                              </a:rPr>
                              <m:t>𝑞</m:t>
                            </m:r>
                          </m:e>
                          <m:sub>
                            <m:r>
                              <a:rPr lang="hu-HU" sz="28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m:rPr>
                            <m:nor/>
                          </m:rPr>
                          <a:rPr lang="hu-HU" sz="2800" dirty="0"/>
                          <m:t>, </m:t>
                        </m:r>
                        <m:sSub>
                          <m:sSubPr>
                            <m:ctrlPr>
                              <a:rPr lang="hu-HU" sz="2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hu-HU" sz="2800" i="1">
                                <a:latin typeface="Cambria Math" panose="02040503050406030204" pitchFamily="18" charset="0"/>
                              </a:rPr>
                              <m:t>𝑞</m:t>
                            </m:r>
                          </m:e>
                          <m:sub>
                            <m:r>
                              <a:rPr lang="hu-HU" sz="28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m:rPr>
                            <m:nor/>
                          </m:rPr>
                          <a:rPr lang="hu-HU" sz="2800" dirty="0"/>
                          <m:t>)  </m:t>
                        </m:r>
                      </m:den>
                    </m:f>
                  </m:oMath>
                </a14:m>
                <a:r>
                  <a:rPr lang="hu-HU" sz="2800" dirty="0"/>
                  <a:t>=</a:t>
                </a:r>
              </a:p>
              <a:p>
                <a:r>
                  <a:rPr lang="hu-HU" sz="2800" dirty="0"/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hu-HU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hu-HU" sz="2800" dirty="0"/>
                          <m:t>100+</m:t>
                        </m:r>
                        <m:r>
                          <a:rPr lang="hu-HU" sz="2800" i="1">
                            <a:latin typeface="Cambria Math" panose="02040503050406030204" pitchFamily="18" charset="0"/>
                          </a:rPr>
                          <m:t>2</m:t>
                        </m:r>
                        <m:sSub>
                          <m:sSubPr>
                            <m:ctrlPr>
                              <a:rPr lang="hu-HU" sz="2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hu-HU" sz="2800" i="1">
                                <a:latin typeface="Cambria Math" panose="02040503050406030204" pitchFamily="18" charset="0"/>
                              </a:rPr>
                              <m:t>𝑞</m:t>
                            </m:r>
                          </m:e>
                          <m:sub>
                            <m:r>
                              <a:rPr lang="hu-HU" sz="28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sSub>
                          <m:sSubPr>
                            <m:ctrlPr>
                              <a:rPr lang="hu-HU" sz="2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hu-HU" sz="2800" i="1">
                                <a:latin typeface="Cambria Math" panose="02040503050406030204" pitchFamily="18" charset="0"/>
                              </a:rPr>
                              <m:t>𝑞</m:t>
                            </m:r>
                          </m:e>
                          <m:sub>
                            <m:r>
                              <a:rPr lang="hu-HU" sz="28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num>
                      <m:den>
                        <m:r>
                          <m:rPr>
                            <m:nor/>
                          </m:rPr>
                          <a:rPr lang="hu-HU" sz="2800" dirty="0"/>
                          <m:t>C</m:t>
                        </m:r>
                        <m:r>
                          <m:rPr>
                            <m:nor/>
                          </m:rPr>
                          <a:rPr lang="hu-HU" sz="2800" dirty="0"/>
                          <m:t>(</m:t>
                        </m:r>
                        <m:sSub>
                          <m:sSubPr>
                            <m:ctrlPr>
                              <a:rPr lang="hu-HU" sz="2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hu-HU" sz="2800" i="1">
                                <a:latin typeface="Cambria Math" panose="02040503050406030204" pitchFamily="18" charset="0"/>
                              </a:rPr>
                              <m:t>𝑞</m:t>
                            </m:r>
                          </m:e>
                          <m:sub>
                            <m:r>
                              <a:rPr lang="hu-HU" sz="28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m:rPr>
                            <m:nor/>
                          </m:rPr>
                          <a:rPr lang="hu-HU" sz="2800" dirty="0"/>
                          <m:t>, </m:t>
                        </m:r>
                        <m:sSub>
                          <m:sSubPr>
                            <m:ctrlPr>
                              <a:rPr lang="hu-HU" sz="2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hu-HU" sz="2800" i="1">
                                <a:latin typeface="Cambria Math" panose="02040503050406030204" pitchFamily="18" charset="0"/>
                              </a:rPr>
                              <m:t>𝑞</m:t>
                            </m:r>
                          </m:e>
                          <m:sub>
                            <m:r>
                              <a:rPr lang="hu-HU" sz="28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m:rPr>
                            <m:nor/>
                          </m:rPr>
                          <a:rPr lang="hu-HU" sz="2800" dirty="0"/>
                          <m:t>)  </m:t>
                        </m:r>
                      </m:den>
                    </m:f>
                  </m:oMath>
                </a14:m>
                <a:r>
                  <a:rPr lang="hu-HU" sz="2800" dirty="0"/>
                  <a:t> &gt;0, vagyis minden (pozitív) termelési szinten érvényesül a választékgazdaságosság</a:t>
                </a:r>
              </a:p>
              <a:p>
                <a:r>
                  <a:rPr lang="hu-HU" sz="2800" dirty="0"/>
                  <a:t>Hogyan módosulna ez, ha a költségfüggvényben a negatív előjelű tag is pozitív előjelű lenne? (C(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hu-HU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u-HU" sz="2800" i="1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hu-HU" sz="28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hu-HU" sz="2800" dirty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hu-HU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u-HU" sz="2800" i="1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hu-HU" sz="28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hu-HU" sz="2800" dirty="0"/>
                  <a:t>)=</a:t>
                </a:r>
              </a:p>
              <a:p>
                <a:r>
                  <a:rPr lang="hu-HU" sz="2800" dirty="0"/>
                  <a:t>= 100+</a:t>
                </a:r>
                <a14:m>
                  <m:oMath xmlns:m="http://schemas.openxmlformats.org/officeDocument/2006/math">
                    <m:r>
                      <a:rPr lang="hu-HU" sz="2800">
                        <a:latin typeface="Cambria Math" panose="02040503050406030204" pitchFamily="18" charset="0"/>
                      </a:rPr>
                      <m:t>2</m:t>
                    </m:r>
                    <m:r>
                      <a:rPr lang="hu-HU" sz="2800" i="1">
                        <a:latin typeface="Cambria Math" panose="02040503050406030204" pitchFamily="18" charset="0"/>
                      </a:rPr>
                      <m:t>5</m:t>
                    </m:r>
                    <m:sSubSup>
                      <m:sSubSupPr>
                        <m:ctrlPr>
                          <a:rPr lang="hu-HU" sz="28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hu-HU" sz="2800" i="1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hu-HU" sz="28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lang="hu-HU" sz="28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</m:oMath>
                </a14:m>
                <a:r>
                  <a:rPr lang="hu-HU" sz="2800" dirty="0"/>
                  <a:t>+30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hu-HU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u-HU" sz="2800" i="1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hu-HU" sz="28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hu-HU" sz="2800" i="1">
                        <a:latin typeface="Cambria Math" panose="02040503050406030204" pitchFamily="18" charset="0"/>
                      </a:rPr>
                      <m:t>−2</m:t>
                    </m:r>
                    <m:sSub>
                      <m:sSubPr>
                        <m:ctrlPr>
                          <a:rPr lang="hu-HU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u-HU" sz="2800" i="1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hu-HU" sz="28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hu-HU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u-HU" sz="2800" i="1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hu-HU" sz="28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hu-HU" sz="2800" dirty="0"/>
                  <a:t>)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hu-HU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u-HU" sz="2800" i="1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hu-HU" sz="2800" i="1">
                            <a:latin typeface="Cambria Math" panose="02040503050406030204" pitchFamily="18" charset="0"/>
                          </a:rPr>
                          <m:t>𝐶</m:t>
                        </m:r>
                      </m:sub>
                    </m:sSub>
                  </m:oMath>
                </a14:m>
                <a:r>
                  <a:rPr lang="hu-HU" sz="2800" dirty="0"/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hu-HU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hu-HU" sz="2800" dirty="0"/>
                          <m:t>100</m:t>
                        </m:r>
                        <m:r>
                          <a:rPr lang="hu-HU" sz="2800" i="1" dirty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hu-HU" sz="2800" i="1">
                            <a:latin typeface="Cambria Math" panose="02040503050406030204" pitchFamily="18" charset="0"/>
                          </a:rPr>
                          <m:t>2</m:t>
                        </m:r>
                        <m:sSub>
                          <m:sSubPr>
                            <m:ctrlPr>
                              <a:rPr lang="hu-HU" sz="2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hu-HU" sz="2800" i="1">
                                <a:latin typeface="Cambria Math" panose="02040503050406030204" pitchFamily="18" charset="0"/>
                              </a:rPr>
                              <m:t>𝑞</m:t>
                            </m:r>
                          </m:e>
                          <m:sub>
                            <m:r>
                              <a:rPr lang="hu-HU" sz="28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sSub>
                          <m:sSubPr>
                            <m:ctrlPr>
                              <a:rPr lang="hu-HU" sz="2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hu-HU" sz="2800" i="1">
                                <a:latin typeface="Cambria Math" panose="02040503050406030204" pitchFamily="18" charset="0"/>
                              </a:rPr>
                              <m:t>𝑞</m:t>
                            </m:r>
                          </m:e>
                          <m:sub>
                            <m:r>
                              <a:rPr lang="hu-HU" sz="28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num>
                      <m:den>
                        <m:r>
                          <m:rPr>
                            <m:nor/>
                          </m:rPr>
                          <a:rPr lang="hu-HU" sz="2800" dirty="0"/>
                          <m:t>C</m:t>
                        </m:r>
                        <m:r>
                          <m:rPr>
                            <m:nor/>
                          </m:rPr>
                          <a:rPr lang="hu-HU" sz="2800" dirty="0"/>
                          <m:t>(</m:t>
                        </m:r>
                        <m:sSub>
                          <m:sSubPr>
                            <m:ctrlPr>
                              <a:rPr lang="hu-HU" sz="2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hu-HU" sz="2800" i="1">
                                <a:latin typeface="Cambria Math" panose="02040503050406030204" pitchFamily="18" charset="0"/>
                              </a:rPr>
                              <m:t>𝑞</m:t>
                            </m:r>
                          </m:e>
                          <m:sub>
                            <m:r>
                              <a:rPr lang="hu-HU" sz="28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m:rPr>
                            <m:nor/>
                          </m:rPr>
                          <a:rPr lang="hu-HU" sz="2800" dirty="0"/>
                          <m:t>, </m:t>
                        </m:r>
                        <m:sSub>
                          <m:sSubPr>
                            <m:ctrlPr>
                              <a:rPr lang="hu-HU" sz="2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hu-HU" sz="2800" i="1">
                                <a:latin typeface="Cambria Math" panose="02040503050406030204" pitchFamily="18" charset="0"/>
                              </a:rPr>
                              <m:t>𝑞</m:t>
                            </m:r>
                          </m:e>
                          <m:sub>
                            <m:r>
                              <a:rPr lang="hu-HU" sz="28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m:rPr>
                            <m:nor/>
                          </m:rPr>
                          <a:rPr lang="hu-HU" sz="2800" dirty="0"/>
                          <m:t>)  </m:t>
                        </m:r>
                      </m:den>
                    </m:f>
                  </m:oMath>
                </a14:m>
                <a:r>
                  <a:rPr lang="hu-HU" sz="2800" dirty="0"/>
                  <a:t>&gt;0 ha 50 &gt;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hu-HU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u-HU" sz="2800" i="1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hu-HU" sz="28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hu-HU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u-HU" sz="2800" i="1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hu-HU" sz="28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hu-HU" sz="2800" dirty="0"/>
                  <a:t> </a:t>
                </a:r>
              </a:p>
              <a:p>
                <a:pPr marL="0" indent="0">
                  <a:buNone/>
                </a:pPr>
                <a:endParaRPr lang="hu-HU" dirty="0"/>
              </a:p>
            </p:txBody>
          </p:sp>
        </mc:Choice>
        <mc:Fallback xmlns="">
          <p:sp>
            <p:nvSpPr>
              <p:cNvPr id="3" name="Tartalom hely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908720"/>
                <a:ext cx="8229600" cy="5217443"/>
              </a:xfrm>
              <a:blipFill rotWithShape="0">
                <a:blip r:embed="rId2"/>
                <a:stretch>
                  <a:fillRect l="-1333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836758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/>
          <a:lstStyle/>
          <a:p>
            <a:r>
              <a:rPr lang="hu-HU" sz="3600" b="1" dirty="0" err="1"/>
              <a:t>Termékspecifikus</a:t>
            </a:r>
            <a:r>
              <a:rPr lang="hu-HU" sz="3600" b="1" dirty="0"/>
              <a:t> méretgazdaságosság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/>
          <a:lstStyle/>
          <a:p>
            <a:r>
              <a:rPr lang="hu-HU" sz="2800" dirty="0"/>
              <a:t>Többtermékes </a:t>
            </a:r>
            <a:r>
              <a:rPr lang="hu-HU" sz="2800" dirty="0" smtClean="0"/>
              <a:t>esetben, </a:t>
            </a:r>
            <a:r>
              <a:rPr lang="hu-HU" sz="2800" dirty="0"/>
              <a:t>hogyan alakulnak a költségek, ha csak az egyik termék mennyiségét növeljük, miközben az összes többi outputot  változatlan szinten </a:t>
            </a:r>
            <a:r>
              <a:rPr lang="hu-HU" sz="2800" dirty="0" smtClean="0"/>
              <a:t>rögzítjük.</a:t>
            </a:r>
          </a:p>
          <a:p>
            <a:r>
              <a:rPr lang="hu-HU" sz="2800" dirty="0" err="1" smtClean="0"/>
              <a:t>Termékspecifikus</a:t>
            </a:r>
            <a:r>
              <a:rPr lang="hu-HU" sz="2800" dirty="0" smtClean="0"/>
              <a:t> </a:t>
            </a:r>
            <a:r>
              <a:rPr lang="hu-HU" sz="2800" dirty="0"/>
              <a:t>méretgazdaságosságról akkor beszélhetünk, ha azok a költségek, amelyeket az adott  output termelése okoz, lassabban változnak, mint az  output volumene, miközben minden más output volumene változatlan marad</a:t>
            </a:r>
            <a:r>
              <a:rPr lang="hu-HU" sz="2800" dirty="0" smtClean="0"/>
              <a:t>.</a:t>
            </a:r>
          </a:p>
          <a:p>
            <a:r>
              <a:rPr lang="hu-HU" sz="2800" dirty="0" smtClean="0"/>
              <a:t>Itt is az a kérdés, hogy az átlagos költség csökken-e, illetve hogy AC nagyobb-e, mint MC</a:t>
            </a:r>
            <a:endParaRPr lang="hu-HU" sz="2800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2688141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/>
          <a:lstStyle/>
          <a:p>
            <a:r>
              <a:rPr lang="hu-HU" sz="3600" i="1" dirty="0"/>
              <a:t>Átlagos költségnövekmény(</a:t>
            </a:r>
            <a:r>
              <a:rPr lang="hu-HU" sz="3600" i="1" dirty="0" err="1"/>
              <a:t>AIC</a:t>
            </a:r>
            <a:r>
              <a:rPr lang="hu-HU" sz="3600" i="1" baseline="-25000" dirty="0" err="1"/>
              <a:t>i</a:t>
            </a:r>
            <a:r>
              <a:rPr lang="hu-HU" sz="3600" i="1" dirty="0" smtClean="0"/>
              <a:t>)</a:t>
            </a:r>
            <a:endParaRPr lang="hu-HU" sz="3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artalom helye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836712"/>
                <a:ext cx="8229600" cy="5289451"/>
              </a:xfrm>
            </p:spPr>
            <p:txBody>
              <a:bodyPr/>
              <a:lstStyle/>
              <a:p>
                <a:r>
                  <a:rPr lang="hu-HU" sz="2800" dirty="0" smtClean="0"/>
                  <a:t>Az </a:t>
                </a:r>
                <a:r>
                  <a:rPr lang="hu-HU" sz="2800" dirty="0" err="1"/>
                  <a:t>i-edik</a:t>
                </a:r>
                <a:r>
                  <a:rPr lang="hu-HU" sz="2800" dirty="0"/>
                  <a:t> outputra specifikus költség az  </a:t>
                </a:r>
                <a:r>
                  <a:rPr lang="hu-HU" sz="2800" dirty="0" err="1"/>
                  <a:t>i-edik</a:t>
                </a:r>
                <a:r>
                  <a:rPr lang="hu-HU" sz="2800" dirty="0"/>
                  <a:t> output termelése következtében jön létre, és nem létezne, ha nem termelnék az </a:t>
                </a:r>
                <a:r>
                  <a:rPr lang="hu-HU" sz="2800" dirty="0" err="1"/>
                  <a:t>i-edik</a:t>
                </a:r>
                <a:r>
                  <a:rPr lang="hu-HU" sz="2800" dirty="0"/>
                  <a:t> outputot. Ezért ezt  az </a:t>
                </a:r>
                <a:r>
                  <a:rPr lang="hu-HU" sz="2800" dirty="0" err="1"/>
                  <a:t>i-edik</a:t>
                </a:r>
                <a:r>
                  <a:rPr lang="hu-HU" sz="2800" dirty="0"/>
                  <a:t> outputhoz kapcsolódó költségnövekménynek </a:t>
                </a:r>
                <a:r>
                  <a:rPr lang="hu-HU" sz="2800" b="1" dirty="0"/>
                  <a:t>(</a:t>
                </a:r>
                <a:r>
                  <a:rPr lang="hu-HU" sz="2800" b="1" dirty="0" err="1"/>
                  <a:t>incremental</a:t>
                </a:r>
                <a:r>
                  <a:rPr lang="hu-HU" sz="2800" b="1" dirty="0"/>
                  <a:t> </a:t>
                </a:r>
                <a:r>
                  <a:rPr lang="hu-HU" sz="2800" b="1" dirty="0" err="1"/>
                  <a:t>cost</a:t>
                </a:r>
                <a:r>
                  <a:rPr lang="hu-HU" sz="2800" b="1" dirty="0"/>
                  <a:t>) vagy  különbözeti költségének nevezzük</a:t>
                </a:r>
                <a:r>
                  <a:rPr lang="hu-HU" sz="2800" b="1" dirty="0" smtClean="0"/>
                  <a:t>.</a:t>
                </a:r>
              </a:p>
              <a:p>
                <a:r>
                  <a:rPr lang="hu-HU" sz="2800" dirty="0"/>
                  <a:t>Kéttermékes esetben: ha az első </a:t>
                </a:r>
                <a:r>
                  <a:rPr lang="hu-HU" sz="2800" dirty="0" smtClean="0"/>
                  <a:t>termék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hu-HU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u-HU" sz="2800" i="1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hu-HU" sz="28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hu-HU" sz="2800" dirty="0" smtClean="0"/>
                  <a:t>) </a:t>
                </a:r>
                <a:r>
                  <a:rPr lang="hu-HU" sz="2800" dirty="0"/>
                  <a:t>mennyiségét rögzítjük, akkor az a költségnövekmény (vagy különbözeti költség), ami abból adódik, hogy a második termék termelését 0-ról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hu-HU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u-HU" sz="2800" i="1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hu-HU" sz="28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hu-HU" sz="2800" dirty="0" err="1" smtClean="0"/>
                  <a:t>-re</a:t>
                </a:r>
                <a:r>
                  <a:rPr lang="hu-HU" sz="2800" dirty="0" smtClean="0"/>
                  <a:t> növeljük.</a:t>
                </a:r>
                <a:endParaRPr lang="hu-HU" sz="2800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hu-HU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u-HU" sz="2800" b="0" i="1" smtClean="0">
                            <a:latin typeface="Cambria Math" panose="02040503050406030204" pitchFamily="18" charset="0"/>
                          </a:rPr>
                          <m:t>𝐼𝐶</m:t>
                        </m:r>
                      </m:e>
                      <m:sub>
                        <m:r>
                          <a:rPr lang="hu-HU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hu-HU" sz="2800" b="0" i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hu-HU" sz="2800" dirty="0" smtClean="0"/>
                  <a:t> </a:t>
                </a:r>
                <a:r>
                  <a:rPr lang="hu-HU" sz="2800" dirty="0"/>
                  <a:t>C(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hu-HU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u-HU" sz="2800" i="1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hu-HU" sz="28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hu-HU" sz="2800" dirty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hu-HU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u-HU" sz="2800" i="1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hu-HU" sz="28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hu-HU" sz="2800" dirty="0" smtClean="0"/>
                  <a:t>)- </a:t>
                </a:r>
                <a:r>
                  <a:rPr lang="hu-HU" sz="2800" dirty="0"/>
                  <a:t>C(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hu-HU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u-HU" sz="2800" i="1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hu-HU" sz="28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hu-HU" sz="2800" dirty="0" smtClean="0"/>
                  <a:t>,0,)  Ez egy termékre vetítve:</a:t>
                </a:r>
                <a:endParaRPr lang="hu-HU" sz="2800" dirty="0"/>
              </a:p>
            </p:txBody>
          </p:sp>
        </mc:Choice>
        <mc:Fallback xmlns="">
          <p:sp>
            <p:nvSpPr>
              <p:cNvPr id="3" name="Tartalom hely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836712"/>
                <a:ext cx="8229600" cy="5289451"/>
              </a:xfrm>
              <a:blipFill rotWithShape="0">
                <a:blip r:embed="rId2"/>
                <a:stretch>
                  <a:fillRect l="-1333" t="-1037" r="-1037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347902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Átlagos </a:t>
            </a:r>
            <a:r>
              <a:rPr lang="hu-HU" dirty="0"/>
              <a:t>költségnövekmény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artalom helye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hu-HU" dirty="0" smtClean="0"/>
                  <a:t>Tehát, ha ezt a költségnövekményt a 2. termék mennyiségére vetítjük, akkor a 2. termékre vonatkozó átlagos költségnövekményt kapjuk (</a:t>
                </a:r>
                <a:r>
                  <a:rPr lang="hu-HU" dirty="0" err="1" smtClean="0"/>
                  <a:t>average</a:t>
                </a:r>
                <a:r>
                  <a:rPr lang="hu-HU" dirty="0" smtClean="0"/>
                  <a:t> </a:t>
                </a:r>
                <a:r>
                  <a:rPr lang="hu-HU" dirty="0" err="1"/>
                  <a:t>incremental</a:t>
                </a:r>
                <a:r>
                  <a:rPr lang="hu-HU" dirty="0"/>
                  <a:t> </a:t>
                </a:r>
                <a:r>
                  <a:rPr lang="hu-HU" dirty="0" err="1"/>
                  <a:t>cost</a:t>
                </a:r>
                <a:r>
                  <a:rPr lang="hu-HU" dirty="0" smtClean="0"/>
                  <a:t>):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hu-HU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𝐴𝐼𝐶</m:t>
                        </m:r>
                      </m:e>
                      <m:sub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hu-HU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hu-HU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hu-HU" dirty="0"/>
                          <m:t>C</m:t>
                        </m:r>
                        <m:r>
                          <m:rPr>
                            <m:nor/>
                          </m:rPr>
                          <a:rPr lang="hu-HU" dirty="0"/>
                          <m:t>(</m:t>
                        </m:r>
                        <m:sSub>
                          <m:sSubPr>
                            <m:ctrlPr>
                              <a:rPr lang="hu-HU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hu-HU" i="1">
                                <a:latin typeface="Cambria Math" panose="02040503050406030204" pitchFamily="18" charset="0"/>
                              </a:rPr>
                              <m:t>𝑞</m:t>
                            </m:r>
                          </m:e>
                          <m:sub>
                            <m:r>
                              <a:rPr lang="hu-HU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m:rPr>
                            <m:nor/>
                          </m:rPr>
                          <a:rPr lang="hu-HU" dirty="0"/>
                          <m:t>, </m:t>
                        </m:r>
                        <m:sSub>
                          <m:sSubPr>
                            <m:ctrlPr>
                              <a:rPr lang="hu-HU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hu-HU" i="1">
                                <a:latin typeface="Cambria Math" panose="02040503050406030204" pitchFamily="18" charset="0"/>
                              </a:rPr>
                              <m:t>𝑞</m:t>
                            </m:r>
                          </m:e>
                          <m:sub>
                            <m:r>
                              <a:rPr lang="hu-HU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m:rPr>
                            <m:nor/>
                          </m:rPr>
                          <a:rPr lang="hu-HU" dirty="0"/>
                          <m:t>)− </m:t>
                        </m:r>
                        <m:r>
                          <m:rPr>
                            <m:nor/>
                          </m:rPr>
                          <a:rPr lang="hu-HU" dirty="0"/>
                          <m:t>C</m:t>
                        </m:r>
                        <m:r>
                          <m:rPr>
                            <m:nor/>
                          </m:rPr>
                          <a:rPr lang="hu-HU" dirty="0"/>
                          <m:t>(</m:t>
                        </m:r>
                        <m:sSub>
                          <m:sSubPr>
                            <m:ctrlPr>
                              <a:rPr lang="hu-HU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hu-HU" i="1">
                                <a:latin typeface="Cambria Math" panose="02040503050406030204" pitchFamily="18" charset="0"/>
                              </a:rPr>
                              <m:t>𝑞</m:t>
                            </m:r>
                          </m:e>
                          <m:sub>
                            <m:r>
                              <a:rPr lang="hu-HU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m:rPr>
                            <m:nor/>
                          </m:rPr>
                          <a:rPr lang="hu-HU" dirty="0"/>
                          <m:t>,0,)</m:t>
                        </m:r>
                      </m:num>
                      <m:den>
                        <m:sSub>
                          <m:sSubPr>
                            <m:ctrlPr>
                              <a:rPr lang="hu-HU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hu-HU" i="1">
                                <a:latin typeface="Cambria Math" panose="02040503050406030204" pitchFamily="18" charset="0"/>
                              </a:rPr>
                              <m:t>𝑞</m:t>
                            </m:r>
                          </m:e>
                          <m:sub>
                            <m:r>
                              <a:rPr lang="hu-HU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m:rPr>
                            <m:nor/>
                          </m:rPr>
                          <a:rPr lang="hu-HU" dirty="0"/>
                          <m:t>  </m:t>
                        </m:r>
                      </m:den>
                    </m:f>
                  </m:oMath>
                </a14:m>
                <a:endParaRPr lang="hu-HU" dirty="0" smtClean="0"/>
              </a:p>
              <a:p>
                <a:r>
                  <a:rPr lang="hu-HU" dirty="0" smtClean="0"/>
                  <a:t>Ha ez csökken, akkor van </a:t>
                </a:r>
                <a:r>
                  <a:rPr lang="hu-HU" dirty="0" err="1" smtClean="0"/>
                  <a:t>termékspecifikus</a:t>
                </a:r>
                <a:r>
                  <a:rPr lang="hu-HU" dirty="0" smtClean="0"/>
                  <a:t> méretgazdaságosság, illetve ha </a:t>
                </a:r>
                <a14:m>
                  <m:oMath xmlns:m="http://schemas.openxmlformats.org/officeDocument/2006/math">
                    <m:r>
                      <a:rPr lang="hu-HU" i="1">
                        <a:latin typeface="Cambria Math" panose="02040503050406030204" pitchFamily="18" charset="0"/>
                      </a:rPr>
                      <m:t>𝐴𝐼𝐶</m:t>
                    </m:r>
                  </m:oMath>
                </a14:m>
                <a:r>
                  <a:rPr lang="hu-HU" dirty="0"/>
                  <a:t> </a:t>
                </a:r>
                <a:r>
                  <a:rPr lang="hu-HU" dirty="0" smtClean="0"/>
                  <a:t>&gt; MC</a:t>
                </a:r>
                <a:endParaRPr lang="hu-HU" dirty="0"/>
              </a:p>
              <a:p>
                <a:endParaRPr lang="hu-HU" dirty="0"/>
              </a:p>
            </p:txBody>
          </p:sp>
        </mc:Choice>
        <mc:Fallback xmlns="">
          <p:sp>
            <p:nvSpPr>
              <p:cNvPr id="3" name="Tartalom hely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704" t="-1752" r="-2444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0468724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3600" i="1" dirty="0"/>
              <a:t>A </a:t>
            </a:r>
            <a:r>
              <a:rPr lang="hu-HU" sz="3600" i="1" dirty="0" err="1"/>
              <a:t>termékspecifikus</a:t>
            </a:r>
            <a:r>
              <a:rPr lang="hu-HU" sz="3600" i="1" dirty="0"/>
              <a:t> </a:t>
            </a:r>
            <a:r>
              <a:rPr lang="hu-HU" sz="3600" i="1" dirty="0" smtClean="0"/>
              <a:t>méretgazdaságosság </a:t>
            </a:r>
            <a:r>
              <a:rPr lang="hu-HU" sz="3600" i="1" dirty="0"/>
              <a:t>mérőszáma</a:t>
            </a:r>
            <a:r>
              <a:rPr lang="hu-HU" sz="3600" dirty="0"/>
              <a:t>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artalom helye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hu-HU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𝑃𝑆</m:t>
                        </m:r>
                      </m:e>
                      <m:sub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hu-HU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hu-HU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hu-HU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hu-HU" b="0" i="1" smtClean="0">
                                <a:latin typeface="Cambria Math" panose="02040503050406030204" pitchFamily="18" charset="0"/>
                              </a:rPr>
                              <m:t>𝐴𝐼𝐶</m:t>
                            </m:r>
                          </m:e>
                          <m:sub>
                            <m:r>
                              <a:rPr lang="hu-HU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hu-HU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hu-HU" b="0" i="1" smtClean="0">
                                <a:latin typeface="Cambria Math" panose="02040503050406030204" pitchFamily="18" charset="0"/>
                              </a:rPr>
                              <m:t>𝑀𝐶</m:t>
                            </m:r>
                          </m:e>
                          <m:sub>
                            <m:r>
                              <a:rPr lang="hu-HU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m:rPr>
                            <m:nor/>
                          </m:rPr>
                          <a:rPr lang="hu-HU" dirty="0"/>
                          <m:t>  </m:t>
                        </m:r>
                      </m:den>
                    </m:f>
                  </m:oMath>
                </a14:m>
                <a:endParaRPr lang="hu-HU" dirty="0" smtClean="0"/>
              </a:p>
              <a:p>
                <a:r>
                  <a:rPr lang="hu-HU" dirty="0"/>
                  <a:t>A</a:t>
                </a:r>
                <a:r>
                  <a:rPr lang="hu-HU" dirty="0" smtClean="0"/>
                  <a:t>hogy </a:t>
                </a:r>
                <a:r>
                  <a:rPr lang="hu-HU" dirty="0"/>
                  <a:t>az egytermékes ill. a többtermékes (mindegyik termék termelése arányosan bővül) méretgazdaságossági mérőszám esetén,  ha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hu-HU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u-HU" i="1">
                            <a:latin typeface="Cambria Math" panose="02040503050406030204" pitchFamily="18" charset="0"/>
                          </a:rPr>
                          <m:t>𝑃𝑆</m:t>
                        </m:r>
                      </m:e>
                      <m:sub>
                        <m:r>
                          <a:rPr lang="hu-HU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hu-HU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&gt;</m:t>
                    </m:r>
                    <m:r>
                      <a:rPr lang="hu-HU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1,</m:t>
                    </m:r>
                    <m:r>
                      <m:rPr>
                        <m:nor/>
                      </m:rPr>
                      <a:rPr lang="hu-HU"/>
                      <m:t>akkor</m:t>
                    </m:r>
                    <m:r>
                      <m:rPr>
                        <m:nor/>
                      </m:rPr>
                      <a:rPr lang="hu-HU"/>
                      <m:t> </m:t>
                    </m:r>
                    <m:r>
                      <m:rPr>
                        <m:nor/>
                      </m:rPr>
                      <a:rPr lang="hu-HU"/>
                      <m:t>az</m:t>
                    </m:r>
                    <m:r>
                      <m:rPr>
                        <m:nor/>
                      </m:rPr>
                      <a:rPr lang="hu-HU"/>
                      <m:t> </m:t>
                    </m:r>
                    <m:r>
                      <m:rPr>
                        <m:nor/>
                      </m:rPr>
                      <a:rPr lang="hu-HU"/>
                      <m:t>i</m:t>
                    </m:r>
                    <m:r>
                      <m:rPr>
                        <m:nor/>
                      </m:rPr>
                      <a:rPr lang="hu-HU"/>
                      <m:t>−</m:t>
                    </m:r>
                    <m:r>
                      <m:rPr>
                        <m:nor/>
                      </m:rPr>
                      <a:rPr lang="hu-HU"/>
                      <m:t>edik</m:t>
                    </m:r>
                    <m:r>
                      <m:rPr>
                        <m:nor/>
                      </m:rPr>
                      <a:rPr lang="hu-HU"/>
                      <m:t> </m:t>
                    </m:r>
                    <m:r>
                      <m:rPr>
                        <m:nor/>
                      </m:rPr>
                      <a:rPr lang="hu-HU"/>
                      <m:t>term</m:t>
                    </m:r>
                    <m:r>
                      <m:rPr>
                        <m:nor/>
                      </m:rPr>
                      <a:rPr lang="hu-HU"/>
                      <m:t>é</m:t>
                    </m:r>
                    <m:r>
                      <m:rPr>
                        <m:nor/>
                      </m:rPr>
                      <a:rPr lang="hu-HU"/>
                      <m:t>k</m:t>
                    </m:r>
                    <m:r>
                      <m:rPr>
                        <m:nor/>
                      </m:rPr>
                      <a:rPr lang="hu-HU"/>
                      <m:t> </m:t>
                    </m:r>
                    <m:r>
                      <m:rPr>
                        <m:nor/>
                      </m:rPr>
                      <a:rPr lang="hu-HU"/>
                      <m:t>eset</m:t>
                    </m:r>
                    <m:r>
                      <m:rPr>
                        <m:nor/>
                      </m:rPr>
                      <a:rPr lang="hu-HU"/>
                      <m:t>é</m:t>
                    </m:r>
                    <m:r>
                      <m:rPr>
                        <m:nor/>
                      </m:rPr>
                      <a:rPr lang="hu-HU"/>
                      <m:t>n</m:t>
                    </m:r>
                    <m:r>
                      <m:rPr>
                        <m:nor/>
                      </m:rPr>
                      <a:rPr lang="hu-HU"/>
                      <m:t> é</m:t>
                    </m:r>
                    <m:r>
                      <m:rPr>
                        <m:nor/>
                      </m:rPr>
                      <a:rPr lang="hu-HU"/>
                      <m:t>rv</m:t>
                    </m:r>
                    <m:r>
                      <m:rPr>
                        <m:nor/>
                      </m:rPr>
                      <a:rPr lang="hu-HU"/>
                      <m:t>é</m:t>
                    </m:r>
                    <m:r>
                      <m:rPr>
                        <m:nor/>
                      </m:rPr>
                      <a:rPr lang="hu-HU"/>
                      <m:t>nyes</m:t>
                    </m:r>
                    <m:r>
                      <m:rPr>
                        <m:nor/>
                      </m:rPr>
                      <a:rPr lang="hu-HU"/>
                      <m:t>ü</m:t>
                    </m:r>
                    <m:r>
                      <m:rPr>
                        <m:nor/>
                      </m:rPr>
                      <a:rPr lang="hu-HU"/>
                      <m:t>l</m:t>
                    </m:r>
                    <m:r>
                      <m:rPr>
                        <m:nor/>
                      </m:rPr>
                      <a:rPr lang="hu-HU"/>
                      <m:t> </m:t>
                    </m:r>
                    <m:r>
                      <m:rPr>
                        <m:nor/>
                      </m:rPr>
                      <a:rPr lang="hu-HU"/>
                      <m:t>a</m:t>
                    </m:r>
                    <m:r>
                      <m:rPr>
                        <m:nor/>
                      </m:rPr>
                      <a:rPr lang="hu-HU"/>
                      <m:t> </m:t>
                    </m:r>
                    <m:r>
                      <m:rPr>
                        <m:nor/>
                      </m:rPr>
                      <a:rPr lang="hu-HU"/>
                      <m:t>term</m:t>
                    </m:r>
                    <m:r>
                      <m:rPr>
                        <m:nor/>
                      </m:rPr>
                      <a:rPr lang="hu-HU"/>
                      <m:t>é</m:t>
                    </m:r>
                    <m:r>
                      <m:rPr>
                        <m:nor/>
                      </m:rPr>
                      <a:rPr lang="hu-HU"/>
                      <m:t>kspecifikus</m:t>
                    </m:r>
                    <m:r>
                      <m:rPr>
                        <m:nor/>
                      </m:rPr>
                      <a:rPr lang="hu-HU"/>
                      <m:t> </m:t>
                    </m:r>
                    <m:r>
                      <m:rPr>
                        <m:nor/>
                      </m:rPr>
                      <a:rPr lang="hu-HU"/>
                      <m:t>m</m:t>
                    </m:r>
                    <m:r>
                      <m:rPr>
                        <m:nor/>
                      </m:rPr>
                      <a:rPr lang="hu-HU"/>
                      <m:t>é</m:t>
                    </m:r>
                    <m:r>
                      <m:rPr>
                        <m:nor/>
                      </m:rPr>
                      <a:rPr lang="hu-HU"/>
                      <m:t>retgazdas</m:t>
                    </m:r>
                    <m:r>
                      <m:rPr>
                        <m:nor/>
                      </m:rPr>
                      <a:rPr lang="hu-HU"/>
                      <m:t>á</m:t>
                    </m:r>
                    <m:r>
                      <m:rPr>
                        <m:nor/>
                      </m:rPr>
                      <a:rPr lang="hu-HU"/>
                      <m:t>goss</m:t>
                    </m:r>
                    <m:r>
                      <m:rPr>
                        <m:nor/>
                      </m:rPr>
                      <a:rPr lang="hu-HU"/>
                      <m:t>á</m:t>
                    </m:r>
                    <m:r>
                      <m:rPr>
                        <m:nor/>
                      </m:rPr>
                      <a:rPr lang="hu-HU"/>
                      <m:t>g</m:t>
                    </m:r>
                    <m:r>
                      <m:rPr>
                        <m:nor/>
                      </m:rPr>
                      <a:rPr lang="hu-HU"/>
                      <m:t>.</m:t>
                    </m:r>
                  </m:oMath>
                </a14:m>
                <a:endParaRPr lang="hu-HU" dirty="0"/>
              </a:p>
            </p:txBody>
          </p:sp>
        </mc:Choice>
        <mc:Fallback xmlns="">
          <p:sp>
            <p:nvSpPr>
              <p:cNvPr id="3" name="Tartalom hely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704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9834229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Szövegdoboz 1"/>
              <p:cNvSpPr txBox="1"/>
              <p:nvPr/>
            </p:nvSpPr>
            <p:spPr>
              <a:xfrm>
                <a:off x="179512" y="188640"/>
                <a:ext cx="8712968" cy="23903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hu-HU" sz="2400" b="1" i="1" dirty="0" smtClean="0"/>
                  <a:t>Gyakorló feladat </a:t>
                </a:r>
                <a:r>
                  <a:rPr lang="hu-HU" sz="2400" b="1" i="1" dirty="0" err="1" smtClean="0"/>
                  <a:t>termékspecifikus</a:t>
                </a:r>
                <a:r>
                  <a:rPr lang="hu-HU" sz="2400" b="1" i="1" dirty="0" smtClean="0"/>
                  <a:t> </a:t>
                </a:r>
                <a:r>
                  <a:rPr lang="hu-HU" sz="2400" b="1" i="1" dirty="0"/>
                  <a:t>méret</a:t>
                </a:r>
                <a:r>
                  <a:rPr lang="hu-HU" sz="2400" b="1" i="1" dirty="0" smtClean="0"/>
                  <a:t>gazdaságosságra</a:t>
                </a:r>
              </a:p>
              <a:p>
                <a:r>
                  <a:rPr lang="hu-HU" sz="2800" i="1" dirty="0" smtClean="0"/>
                  <a:t> </a:t>
                </a:r>
                <a:r>
                  <a:rPr lang="hu-HU" sz="2400" dirty="0" smtClean="0"/>
                  <a:t>Vegyük az előző költségfüggvényt: </a:t>
                </a:r>
                <a:r>
                  <a:rPr lang="hu-HU" sz="2400" dirty="0"/>
                  <a:t>C(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hu-HU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u-HU" sz="2400" i="1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hu-HU" sz="24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hu-HU" sz="2400" dirty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hu-HU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u-HU" sz="2400" i="1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hu-HU" sz="24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hu-HU" sz="2400" dirty="0" smtClean="0"/>
                  <a:t>)=</a:t>
                </a:r>
              </a:p>
              <a:p>
                <a:r>
                  <a:rPr lang="hu-HU" sz="2400" dirty="0"/>
                  <a:t>=</a:t>
                </a:r>
                <a:r>
                  <a:rPr lang="hu-HU" sz="2400" dirty="0" smtClean="0"/>
                  <a:t> 1</a:t>
                </a:r>
                <a:r>
                  <a:rPr lang="hu-HU" sz="2400" dirty="0"/>
                  <a:t>00+</a:t>
                </a:r>
                <a14:m>
                  <m:oMath xmlns:m="http://schemas.openxmlformats.org/officeDocument/2006/math">
                    <m:r>
                      <a:rPr lang="hu-HU" sz="2400" b="0" i="0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hu-HU" sz="2400" i="1">
                        <a:latin typeface="Cambria Math" panose="02040503050406030204" pitchFamily="18" charset="0"/>
                      </a:rPr>
                      <m:t>5</m:t>
                    </m:r>
                    <m:sSubSup>
                      <m:sSubSupPr>
                        <m:ctrlPr>
                          <a:rPr lang="hu-HU" sz="24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hu-HU" sz="2400" i="1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hu-HU" sz="24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lang="hu-HU" sz="24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</m:oMath>
                </a14:m>
                <a:r>
                  <a:rPr lang="hu-HU" sz="2400" dirty="0" smtClean="0"/>
                  <a:t>+30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hu-HU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u-HU" sz="2400" i="1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hu-HU" sz="24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hu-HU" sz="2400" b="0" i="1" smtClean="0">
                        <a:latin typeface="Cambria Math" panose="02040503050406030204" pitchFamily="18" charset="0"/>
                      </a:rPr>
                      <m:t>−2</m:t>
                    </m:r>
                    <m:sSub>
                      <m:sSubPr>
                        <m:ctrlPr>
                          <a:rPr lang="hu-HU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u-HU" sz="2400" i="1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hu-HU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hu-HU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u-HU" sz="2400" i="1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hu-HU" sz="24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endParaRPr lang="hu-HU" sz="2400" dirty="0" smtClean="0"/>
              </a:p>
              <a:p>
                <a:r>
                  <a:rPr lang="hu-HU" sz="2400" dirty="0" smtClean="0"/>
                  <a:t>Nézzük meg a PS mérőszám segítségével, </a:t>
                </a:r>
                <a:r>
                  <a:rPr lang="hu-HU" sz="2400" dirty="0"/>
                  <a:t>hogy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hu-HU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u-HU" sz="2400" i="1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hu-HU" sz="2400" i="1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hu-HU" sz="2400" b="0" i="1" smtClean="0">
                            <a:latin typeface="Cambria Math" panose="02040503050406030204" pitchFamily="18" charset="0"/>
                          </a:rPr>
                          <m:t>, </m:t>
                        </m:r>
                      </m:sub>
                    </m:sSub>
                    <m:sSub>
                      <m:sSubPr>
                        <m:ctrlPr>
                          <a:rPr lang="hu-HU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u-HU" sz="2400" i="1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hu-HU" sz="24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hu-HU" sz="2400" dirty="0" err="1" smtClean="0"/>
                  <a:t>-re</a:t>
                </a:r>
                <a:r>
                  <a:rPr lang="hu-HU" sz="2400" dirty="0" smtClean="0"/>
                  <a:t> érvényesül-e </a:t>
                </a:r>
                <a:r>
                  <a:rPr lang="hu-HU" sz="2400" i="1" dirty="0" err="1"/>
                  <a:t>méretspecifikus</a:t>
                </a:r>
                <a:r>
                  <a:rPr lang="hu-HU" sz="2400" i="1" dirty="0"/>
                  <a:t> </a:t>
                </a:r>
                <a:r>
                  <a:rPr lang="hu-HU" sz="2400" i="1" dirty="0" smtClean="0"/>
                  <a:t>gazdaságosság</a:t>
                </a:r>
                <a:r>
                  <a:rPr lang="hu-HU" sz="2400" dirty="0" smtClean="0"/>
                  <a:t>!</a:t>
                </a:r>
              </a:p>
              <a:p>
                <a:endParaRPr lang="hu-HU" sz="2400" dirty="0"/>
              </a:p>
            </p:txBody>
          </p:sp>
        </mc:Choice>
        <mc:Fallback xmlns="">
          <p:sp>
            <p:nvSpPr>
              <p:cNvPr id="2" name="Szövegdoboz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512" y="188640"/>
                <a:ext cx="8712968" cy="2390398"/>
              </a:xfrm>
              <a:prstGeom prst="rect">
                <a:avLst/>
              </a:prstGeom>
              <a:blipFill rotWithShape="0">
                <a:blip r:embed="rId2"/>
                <a:stretch>
                  <a:fillRect l="-1049" t="-1786" r="-210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7191329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/>
          <a:lstStyle/>
          <a:p>
            <a:r>
              <a:rPr lang="hu-HU" sz="3200" b="1" dirty="0" smtClean="0"/>
              <a:t>Megoldás</a:t>
            </a:r>
            <a:endParaRPr lang="hu-HU" sz="32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artalom helye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908720"/>
                <a:ext cx="8229600" cy="5217443"/>
              </a:xfrm>
            </p:spPr>
            <p:txBody>
              <a:bodyPr/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hu-HU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u-HU" sz="2800" i="1">
                            <a:latin typeface="Cambria Math" panose="02040503050406030204" pitchFamily="18" charset="0"/>
                          </a:rPr>
                          <m:t>𝐼𝐶</m:t>
                        </m:r>
                      </m:e>
                      <m:sub>
                        <m:r>
                          <a:rPr lang="hu-HU" sz="28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hu-HU" sz="280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hu-HU" sz="2800" dirty="0"/>
                  <a:t>(100+</a:t>
                </a:r>
                <a14:m>
                  <m:oMath xmlns:m="http://schemas.openxmlformats.org/officeDocument/2006/math">
                    <m:r>
                      <a:rPr lang="hu-HU" sz="2800">
                        <a:latin typeface="Cambria Math" panose="02040503050406030204" pitchFamily="18" charset="0"/>
                      </a:rPr>
                      <m:t>2</m:t>
                    </m:r>
                    <m:r>
                      <a:rPr lang="hu-HU" sz="2800" i="1">
                        <a:latin typeface="Cambria Math" panose="02040503050406030204" pitchFamily="18" charset="0"/>
                      </a:rPr>
                      <m:t>5</m:t>
                    </m:r>
                    <m:sSubSup>
                      <m:sSubSupPr>
                        <m:ctrlPr>
                          <a:rPr lang="hu-HU" sz="28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hu-HU" sz="2800" i="1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hu-HU" sz="28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lang="hu-HU" sz="28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</m:oMath>
                </a14:m>
                <a:r>
                  <a:rPr lang="hu-HU" sz="2800" dirty="0"/>
                  <a:t>+30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hu-HU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u-HU" sz="2800" i="1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hu-HU" sz="28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hu-HU" sz="2800" i="1">
                        <a:latin typeface="Cambria Math" panose="02040503050406030204" pitchFamily="18" charset="0"/>
                      </a:rPr>
                      <m:t>−2</m:t>
                    </m:r>
                    <m:sSub>
                      <m:sSubPr>
                        <m:ctrlPr>
                          <a:rPr lang="hu-HU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u-HU" sz="2800" i="1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hu-HU" sz="28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hu-HU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u-HU" sz="2800" i="1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hu-HU" sz="28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hu-HU" sz="2800">
                        <a:latin typeface="Cambria Math" panose="02040503050406030204" pitchFamily="18" charset="0"/>
                      </a:rPr>
                      <m:t>)−</m:t>
                    </m:r>
                  </m:oMath>
                </a14:m>
                <a:r>
                  <a:rPr lang="hu-HU" sz="2800" dirty="0"/>
                  <a:t>(30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hu-HU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u-HU" sz="2800" i="1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hu-HU" sz="28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hu-HU" sz="2800" dirty="0"/>
                  <a:t>+100)=</a:t>
                </a:r>
                <a14:m>
                  <m:oMath xmlns:m="http://schemas.openxmlformats.org/officeDocument/2006/math">
                    <m:r>
                      <a:rPr lang="hu-HU" sz="2800">
                        <a:latin typeface="Cambria Math" panose="02040503050406030204" pitchFamily="18" charset="0"/>
                      </a:rPr>
                      <m:t>2</m:t>
                    </m:r>
                    <m:r>
                      <a:rPr lang="hu-HU" sz="2800" i="1">
                        <a:latin typeface="Cambria Math" panose="02040503050406030204" pitchFamily="18" charset="0"/>
                      </a:rPr>
                      <m:t>5</m:t>
                    </m:r>
                    <m:sSubSup>
                      <m:sSubSupPr>
                        <m:ctrlPr>
                          <a:rPr lang="hu-HU" sz="28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hu-HU" sz="2800" i="1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hu-HU" sz="28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lang="hu-HU" sz="28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  <m:r>
                      <a:rPr lang="hu-HU" sz="2800" i="1">
                        <a:latin typeface="Cambria Math" panose="02040503050406030204" pitchFamily="18" charset="0"/>
                      </a:rPr>
                      <m:t>−2</m:t>
                    </m:r>
                    <m:sSub>
                      <m:sSubPr>
                        <m:ctrlPr>
                          <a:rPr lang="hu-HU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u-HU" sz="2800" i="1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hu-HU" sz="28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hu-HU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u-HU" sz="2800" i="1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hu-HU" sz="28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endParaRPr lang="hu-HU" sz="2800" dirty="0"/>
              </a:p>
              <a:p>
                <a:endParaRPr lang="hu-HU" sz="2800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hu-HU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u-HU" sz="2800" i="1">
                            <a:latin typeface="Cambria Math" panose="02040503050406030204" pitchFamily="18" charset="0"/>
                          </a:rPr>
                          <m:t>𝐴𝐼𝐶</m:t>
                        </m:r>
                      </m:e>
                      <m:sub>
                        <m:r>
                          <a:rPr lang="hu-HU" sz="28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hu-HU" sz="2800" dirty="0"/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hu-HU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hu-HU" sz="2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hu-HU" sz="2800" i="1">
                                <a:latin typeface="Cambria Math" panose="02040503050406030204" pitchFamily="18" charset="0"/>
                              </a:rPr>
                              <m:t>𝐼𝐶</m:t>
                            </m:r>
                          </m:e>
                          <m:sub>
                            <m:r>
                              <a:rPr lang="hu-HU" sz="28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hu-HU" sz="2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hu-HU" sz="2800" i="1">
                                <a:latin typeface="Cambria Math" panose="02040503050406030204" pitchFamily="18" charset="0"/>
                              </a:rPr>
                              <m:t>𝑞</m:t>
                            </m:r>
                          </m:e>
                          <m:sub>
                            <m:r>
                              <a:rPr lang="hu-HU" sz="28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den>
                    </m:f>
                    <m:r>
                      <a:rPr lang="hu-HU" sz="2800" i="1">
                        <a:latin typeface="Cambria Math" panose="02040503050406030204" pitchFamily="18" charset="0"/>
                      </a:rPr>
                      <m:t>=25</m:t>
                    </m:r>
                    <m:sSub>
                      <m:sSubPr>
                        <m:ctrlPr>
                          <a:rPr lang="hu-HU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u-HU" sz="2800" i="1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hu-HU" sz="28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hu-HU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u-HU" sz="2800" i="1">
                            <a:latin typeface="Cambria Math" panose="02040503050406030204" pitchFamily="18" charset="0"/>
                          </a:rPr>
                          <m:t>−2</m:t>
                        </m:r>
                        <m:r>
                          <a:rPr lang="hu-HU" sz="2800" i="1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hu-HU" sz="28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hu-HU" sz="2800" dirty="0"/>
                  <a:t>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hu-HU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u-HU" sz="2800" i="1">
                            <a:latin typeface="Cambria Math" panose="02040503050406030204" pitchFamily="18" charset="0"/>
                          </a:rPr>
                          <m:t>𝑀𝐶</m:t>
                        </m:r>
                      </m:e>
                      <m:sub>
                        <m:r>
                          <a:rPr lang="hu-HU" sz="28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hu-HU" sz="2800" dirty="0"/>
                  <a:t>=</a:t>
                </a:r>
                <a14:m>
                  <m:oMath xmlns:m="http://schemas.openxmlformats.org/officeDocument/2006/math">
                    <m:r>
                      <a:rPr lang="hu-HU" sz="2800" i="1">
                        <a:latin typeface="Cambria Math" panose="02040503050406030204" pitchFamily="18" charset="0"/>
                      </a:rPr>
                      <m:t>50</m:t>
                    </m:r>
                    <m:sSub>
                      <m:sSubPr>
                        <m:ctrlPr>
                          <a:rPr lang="hu-HU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u-HU" sz="2800" i="1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hu-HU" sz="28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hu-HU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u-HU" sz="2800" i="1">
                            <a:latin typeface="Cambria Math" panose="02040503050406030204" pitchFamily="18" charset="0"/>
                          </a:rPr>
                          <m:t>−2</m:t>
                        </m:r>
                        <m:r>
                          <a:rPr lang="hu-HU" sz="2800" i="1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hu-HU" sz="28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endParaRPr lang="hu-HU" sz="2800" dirty="0"/>
              </a:p>
              <a:p>
                <a:endParaRPr lang="hu-HU" sz="2800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hu-HU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u-HU" sz="2800" i="1">
                            <a:latin typeface="Cambria Math" panose="02040503050406030204" pitchFamily="18" charset="0"/>
                          </a:rPr>
                          <m:t>𝑃𝑆</m:t>
                        </m:r>
                      </m:e>
                      <m:sub>
                        <m:r>
                          <a:rPr lang="hu-HU" sz="28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hu-HU" sz="2800" dirty="0"/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hu-HU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hu-HU" sz="2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hu-HU" sz="2800" i="1">
                                <a:latin typeface="Cambria Math" panose="02040503050406030204" pitchFamily="18" charset="0"/>
                              </a:rPr>
                              <m:t>𝐴𝐼𝐶</m:t>
                            </m:r>
                          </m:e>
                          <m:sub>
                            <m:r>
                              <a:rPr lang="hu-HU" sz="28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hu-HU" sz="2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hu-HU" sz="2800" i="1">
                                <a:latin typeface="Cambria Math" panose="02040503050406030204" pitchFamily="18" charset="0"/>
                              </a:rPr>
                              <m:t>𝑀𝐶</m:t>
                            </m:r>
                          </m:e>
                          <m:sub>
                            <m:r>
                              <a:rPr lang="hu-HU" sz="28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den>
                    </m:f>
                  </m:oMath>
                </a14:m>
                <a:r>
                  <a:rPr lang="hu-HU" sz="2800" dirty="0"/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hu-HU" sz="44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u-HU" sz="4400" i="1">
                            <a:latin typeface="Cambria Math" panose="02040503050406030204" pitchFamily="18" charset="0"/>
                          </a:rPr>
                          <m:t>25</m:t>
                        </m:r>
                        <m:sSub>
                          <m:sSubPr>
                            <m:ctrlPr>
                              <a:rPr lang="hu-HU" sz="4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hu-HU" sz="4000" i="1">
                                <a:latin typeface="Cambria Math" panose="02040503050406030204" pitchFamily="18" charset="0"/>
                              </a:rPr>
                              <m:t>𝑞</m:t>
                            </m:r>
                          </m:e>
                          <m:sub>
                            <m:r>
                              <a:rPr lang="hu-HU" sz="40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sSub>
                          <m:sSubPr>
                            <m:ctrlPr>
                              <a:rPr lang="hu-HU" sz="4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hu-HU" sz="4000" i="1">
                                <a:latin typeface="Cambria Math" panose="02040503050406030204" pitchFamily="18" charset="0"/>
                              </a:rPr>
                              <m:t>−2</m:t>
                            </m:r>
                            <m:r>
                              <a:rPr lang="hu-HU" sz="4000" i="1">
                                <a:latin typeface="Cambria Math" panose="02040503050406030204" pitchFamily="18" charset="0"/>
                              </a:rPr>
                              <m:t>𝑞</m:t>
                            </m:r>
                          </m:e>
                          <m:sub>
                            <m:r>
                              <a:rPr lang="hu-HU" sz="40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num>
                      <m:den>
                        <m:r>
                          <a:rPr lang="hu-HU" sz="4000" i="1">
                            <a:latin typeface="Cambria Math" panose="02040503050406030204" pitchFamily="18" charset="0"/>
                          </a:rPr>
                          <m:t>50</m:t>
                        </m:r>
                        <m:sSub>
                          <m:sSubPr>
                            <m:ctrlPr>
                              <a:rPr lang="hu-HU" sz="36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hu-HU" sz="3600" i="1">
                                <a:latin typeface="Cambria Math" panose="02040503050406030204" pitchFamily="18" charset="0"/>
                              </a:rPr>
                              <m:t>𝑞</m:t>
                            </m:r>
                          </m:e>
                          <m:sub>
                            <m:r>
                              <a:rPr lang="hu-HU" sz="36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sSub>
                          <m:sSubPr>
                            <m:ctrlPr>
                              <a:rPr lang="hu-HU" sz="36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hu-HU" sz="3600" i="1">
                                <a:latin typeface="Cambria Math" panose="02040503050406030204" pitchFamily="18" charset="0"/>
                              </a:rPr>
                              <m:t>−2</m:t>
                            </m:r>
                            <m:r>
                              <a:rPr lang="hu-HU" sz="3600" i="1">
                                <a:latin typeface="Cambria Math" panose="02040503050406030204" pitchFamily="18" charset="0"/>
                              </a:rPr>
                              <m:t>𝑞</m:t>
                            </m:r>
                          </m:e>
                          <m:sub>
                            <m:r>
                              <a:rPr lang="hu-HU" sz="36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den>
                    </m:f>
                    <m:r>
                      <a:rPr lang="hu-HU" sz="44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&lt;1</m:t>
                    </m:r>
                  </m:oMath>
                </a14:m>
                <a:endParaRPr lang="hu-HU" sz="2800" dirty="0"/>
              </a:p>
              <a:p>
                <a:r>
                  <a:rPr lang="hu-HU" sz="2800" dirty="0"/>
                  <a:t>Az 1. terméknél tehát nincs </a:t>
                </a:r>
                <a:r>
                  <a:rPr lang="hu-HU" sz="2800" dirty="0" err="1"/>
                  <a:t>termékspecifikus</a:t>
                </a:r>
                <a:r>
                  <a:rPr lang="hu-HU" sz="2800" dirty="0"/>
                  <a:t> méretgazdaságosság, hanem méretgazdaságtalanság van!</a:t>
                </a:r>
              </a:p>
              <a:p>
                <a:endParaRPr lang="hu-HU" sz="2800" dirty="0"/>
              </a:p>
            </p:txBody>
          </p:sp>
        </mc:Choice>
        <mc:Fallback xmlns="">
          <p:sp>
            <p:nvSpPr>
              <p:cNvPr id="3" name="Tartalom hely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908720"/>
                <a:ext cx="8229600" cy="5217443"/>
              </a:xfrm>
              <a:blipFill rotWithShape="0">
                <a:blip r:embed="rId2"/>
                <a:stretch>
                  <a:fillRect l="-1333" t="-935" r="-1037" b="-6542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881593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3200" dirty="0"/>
              <a:t>A méretgazdaságosság </a:t>
            </a:r>
            <a:r>
              <a:rPr lang="hu-HU" sz="3200" dirty="0" smtClean="0"/>
              <a:t>a </a:t>
            </a:r>
            <a:r>
              <a:rPr lang="hu-HU" sz="3200" dirty="0"/>
              <a:t>növekvő mérethozadék költség oldali megjelenése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artalom helye 2"/>
              <p:cNvSpPr>
                <a:spLocks noGrp="1"/>
              </p:cNvSpPr>
              <p:nvPr>
                <p:ph idx="1"/>
              </p:nvPr>
            </p:nvSpPr>
            <p:spPr>
              <a:xfrm>
                <a:off x="472256" y="1484784"/>
                <a:ext cx="8492232" cy="4641379"/>
              </a:xfrm>
            </p:spPr>
            <p:txBody>
              <a:bodyPr/>
              <a:lstStyle/>
              <a:p>
                <a:r>
                  <a:rPr lang="hu-HU" sz="2800" dirty="0" smtClean="0"/>
                  <a:t>Ha </a:t>
                </a:r>
                <a:r>
                  <a:rPr lang="hu-HU" sz="2800" dirty="0"/>
                  <a:t>az output jobban nő, mint az </a:t>
                </a:r>
                <a:r>
                  <a:rPr lang="hu-HU" sz="2800" dirty="0" smtClean="0"/>
                  <a:t>inputok (azokat arányosan </a:t>
                </a:r>
                <a:r>
                  <a:rPr lang="hu-HU" sz="2800" dirty="0"/>
                  <a:t>növelve), akkor </a:t>
                </a:r>
                <a:r>
                  <a:rPr lang="hu-HU" sz="2800" dirty="0" smtClean="0"/>
                  <a:t>ugyanakkora </a:t>
                </a:r>
                <a:r>
                  <a:rPr lang="hu-HU" sz="2800" dirty="0"/>
                  <a:t>mértékű outputnövekedés az inputok kisebb mértékű növelésével is megvalósítható, így egy </a:t>
                </a:r>
                <a:r>
                  <a:rPr lang="hu-HU" sz="2800" dirty="0" smtClean="0"/>
                  <a:t>termék </a:t>
                </a:r>
                <a:r>
                  <a:rPr lang="hu-HU" sz="2800" dirty="0"/>
                  <a:t>előállításának költsége, azaz az átlagköltség kisebb lesz</a:t>
                </a:r>
                <a:r>
                  <a:rPr lang="hu-HU" sz="2800" dirty="0" smtClean="0"/>
                  <a:t>.</a:t>
                </a:r>
              </a:p>
              <a:p>
                <a:r>
                  <a:rPr lang="hu-HU" sz="2800" dirty="0"/>
                  <a:t>H</a:t>
                </a:r>
                <a:r>
                  <a:rPr lang="hu-HU" sz="2800" dirty="0" smtClean="0"/>
                  <a:t>a </a:t>
                </a:r>
                <a:r>
                  <a:rPr lang="hu-HU" sz="2800" dirty="0"/>
                  <a:t>AC csökkenő egy adott termelési tartományban, akkor AC&gt;MC. </a:t>
                </a:r>
              </a:p>
              <a:p>
                <a:r>
                  <a:rPr lang="hu-HU" sz="2800" dirty="0"/>
                  <a:t>A</a:t>
                </a:r>
                <a:r>
                  <a:rPr lang="hu-HU" sz="2800" dirty="0" smtClean="0"/>
                  <a:t> </a:t>
                </a:r>
                <a:r>
                  <a:rPr lang="hu-HU" sz="2800" dirty="0"/>
                  <a:t>méretgazdaságosság egy jó mérőszáma lehet az átlagköltség és határköltség hányadosa: </a:t>
                </a:r>
                <a:r>
                  <a:rPr lang="hu-HU" sz="2800" dirty="0" smtClean="0"/>
                  <a:t>S=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hu-HU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u-HU" sz="2800" b="0" i="1" smtClean="0">
                            <a:latin typeface="Cambria Math" panose="02040503050406030204" pitchFamily="18" charset="0"/>
                          </a:rPr>
                          <m:t>𝐴𝐶</m:t>
                        </m:r>
                      </m:num>
                      <m:den>
                        <m:r>
                          <a:rPr lang="hu-HU" sz="2800" b="0" i="1" smtClean="0">
                            <a:latin typeface="Cambria Math" panose="02040503050406030204" pitchFamily="18" charset="0"/>
                          </a:rPr>
                          <m:t>𝑀𝐶</m:t>
                        </m:r>
                      </m:den>
                    </m:f>
                  </m:oMath>
                </a14:m>
                <a:endParaRPr lang="hu-HU" sz="2800" dirty="0"/>
              </a:p>
              <a:p>
                <a:endParaRPr lang="hu-HU" sz="2800" dirty="0" smtClean="0"/>
              </a:p>
              <a:p>
                <a:endParaRPr lang="hu-HU" sz="2800" dirty="0"/>
              </a:p>
            </p:txBody>
          </p:sp>
        </mc:Choice>
        <mc:Fallback xmlns="">
          <p:sp>
            <p:nvSpPr>
              <p:cNvPr id="3" name="Tartalom hely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72256" y="1484784"/>
                <a:ext cx="8492232" cy="4641379"/>
              </a:xfrm>
              <a:blipFill rotWithShape="0">
                <a:blip r:embed="rId2"/>
                <a:stretch>
                  <a:fillRect l="-1291" t="-1314" r="-1076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15056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8897972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Szövegdoboz 1"/>
              <p:cNvSpPr txBox="1"/>
              <p:nvPr/>
            </p:nvSpPr>
            <p:spPr>
              <a:xfrm>
                <a:off x="179512" y="188640"/>
                <a:ext cx="8712968" cy="55249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hu-HU" sz="2800" i="1" dirty="0" smtClean="0"/>
                  <a:t>2. termék</a:t>
                </a:r>
              </a:p>
              <a:p>
                <a:r>
                  <a:rPr lang="hu-HU" sz="2800" i="1" dirty="0" smtClean="0"/>
                  <a:t> </a:t>
                </a:r>
                <a:r>
                  <a:rPr lang="hu-HU" sz="2400" dirty="0" smtClean="0"/>
                  <a:t>Vegyük újra az előző költségfüggvényt: </a:t>
                </a:r>
                <a:r>
                  <a:rPr lang="hu-HU" sz="2400" dirty="0"/>
                  <a:t>C(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hu-HU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u-HU" sz="2400" i="1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hu-HU" sz="24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hu-HU" sz="2400" dirty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hu-HU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u-HU" sz="2400" i="1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hu-HU" sz="24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hu-HU" sz="2400" dirty="0" smtClean="0"/>
                  <a:t>)=</a:t>
                </a:r>
              </a:p>
              <a:p>
                <a:r>
                  <a:rPr lang="hu-HU" sz="2400" dirty="0"/>
                  <a:t>=</a:t>
                </a:r>
                <a:r>
                  <a:rPr lang="hu-HU" sz="2400" dirty="0" smtClean="0"/>
                  <a:t> 1</a:t>
                </a:r>
                <a:r>
                  <a:rPr lang="hu-HU" sz="2400" dirty="0"/>
                  <a:t>00+</a:t>
                </a:r>
                <a14:m>
                  <m:oMath xmlns:m="http://schemas.openxmlformats.org/officeDocument/2006/math">
                    <m:r>
                      <a:rPr lang="hu-HU" sz="2400" b="0" i="0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hu-HU" sz="2400" i="1">
                        <a:latin typeface="Cambria Math" panose="02040503050406030204" pitchFamily="18" charset="0"/>
                      </a:rPr>
                      <m:t>5</m:t>
                    </m:r>
                    <m:sSubSup>
                      <m:sSubSupPr>
                        <m:ctrlPr>
                          <a:rPr lang="hu-HU" sz="24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hu-HU" sz="2400" i="1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hu-HU" sz="24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lang="hu-HU" sz="24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</m:oMath>
                </a14:m>
                <a:r>
                  <a:rPr lang="hu-HU" sz="2400" dirty="0" smtClean="0"/>
                  <a:t>+30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hu-HU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u-HU" sz="2400" i="1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hu-HU" sz="24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hu-HU" sz="2400" b="0" i="1" smtClean="0">
                        <a:latin typeface="Cambria Math" panose="02040503050406030204" pitchFamily="18" charset="0"/>
                      </a:rPr>
                      <m:t>−2</m:t>
                    </m:r>
                    <m:sSub>
                      <m:sSubPr>
                        <m:ctrlPr>
                          <a:rPr lang="hu-HU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u-HU" sz="2400" i="1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hu-HU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hu-HU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u-HU" sz="2400" i="1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hu-HU" sz="24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endParaRPr lang="hu-HU" sz="2400" dirty="0" smtClean="0"/>
              </a:p>
              <a:p>
                <a:endParaRPr lang="hu-HU" sz="2400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hu-HU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u-HU" sz="2400" b="0" i="1" smtClean="0">
                            <a:latin typeface="Cambria Math" panose="02040503050406030204" pitchFamily="18" charset="0"/>
                          </a:rPr>
                          <m:t>𝐼𝐶</m:t>
                        </m:r>
                      </m:e>
                      <m:sub>
                        <m:r>
                          <a:rPr lang="hu-HU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hu-HU" sz="240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hu-HU" sz="2400" dirty="0" smtClean="0"/>
                  <a:t>(</a:t>
                </a:r>
                <a:r>
                  <a:rPr lang="hu-HU" sz="2400" dirty="0"/>
                  <a:t>100+</a:t>
                </a:r>
                <a14:m>
                  <m:oMath xmlns:m="http://schemas.openxmlformats.org/officeDocument/2006/math">
                    <m:r>
                      <a:rPr lang="hu-HU" sz="2400">
                        <a:latin typeface="Cambria Math" panose="02040503050406030204" pitchFamily="18" charset="0"/>
                      </a:rPr>
                      <m:t>2</m:t>
                    </m:r>
                    <m:r>
                      <a:rPr lang="hu-HU" sz="2400" i="1">
                        <a:latin typeface="Cambria Math" panose="02040503050406030204" pitchFamily="18" charset="0"/>
                      </a:rPr>
                      <m:t>5</m:t>
                    </m:r>
                    <m:sSubSup>
                      <m:sSubSupPr>
                        <m:ctrlPr>
                          <a:rPr lang="hu-HU" sz="24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hu-HU" sz="2400" i="1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hu-HU" sz="24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lang="hu-HU" sz="24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</m:oMath>
                </a14:m>
                <a:r>
                  <a:rPr lang="hu-HU" sz="2400" dirty="0"/>
                  <a:t>+30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hu-HU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u-HU" sz="2400" i="1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hu-HU" sz="24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hu-HU" sz="2400" i="1">
                        <a:latin typeface="Cambria Math" panose="02040503050406030204" pitchFamily="18" charset="0"/>
                      </a:rPr>
                      <m:t>−2</m:t>
                    </m:r>
                    <m:sSub>
                      <m:sSubPr>
                        <m:ctrlPr>
                          <a:rPr lang="hu-HU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u-HU" sz="2400" i="1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hu-HU" sz="24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hu-HU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u-HU" sz="2400" i="1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hu-HU" sz="24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hu-HU" sz="2400" b="0" i="0" smtClean="0">
                        <a:latin typeface="Cambria Math" panose="02040503050406030204" pitchFamily="18" charset="0"/>
                      </a:rPr>
                      <m:t>)−</m:t>
                    </m:r>
                  </m:oMath>
                </a14:m>
                <a:r>
                  <a:rPr lang="hu-HU" sz="2400" dirty="0" smtClean="0"/>
                  <a:t>(</a:t>
                </a:r>
                <a14:m>
                  <m:oMath xmlns:m="http://schemas.openxmlformats.org/officeDocument/2006/math">
                    <m:r>
                      <a:rPr lang="hu-HU" sz="2400">
                        <a:latin typeface="Cambria Math" panose="02040503050406030204" pitchFamily="18" charset="0"/>
                      </a:rPr>
                      <m:t>2</m:t>
                    </m:r>
                    <m:r>
                      <a:rPr lang="hu-HU" sz="2400" i="1">
                        <a:latin typeface="Cambria Math" panose="02040503050406030204" pitchFamily="18" charset="0"/>
                      </a:rPr>
                      <m:t>5</m:t>
                    </m:r>
                    <m:sSubSup>
                      <m:sSubSupPr>
                        <m:ctrlPr>
                          <a:rPr lang="hu-HU" sz="24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hu-HU" sz="2400" i="1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hu-HU" sz="24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lang="hu-HU" sz="24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</m:oMath>
                </a14:m>
                <a:r>
                  <a:rPr lang="hu-HU" sz="2400" dirty="0" smtClean="0"/>
                  <a:t>+100)=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hu-HU" sz="2400" dirty="0"/>
                      <m:t>30</m:t>
                    </m:r>
                    <m:sSub>
                      <m:sSubPr>
                        <m:ctrlPr>
                          <a:rPr lang="hu-HU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u-HU" sz="2400" i="1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hu-HU" sz="24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hu-HU" sz="2400" i="1">
                        <a:latin typeface="Cambria Math" panose="02040503050406030204" pitchFamily="18" charset="0"/>
                      </a:rPr>
                      <m:t>−2</m:t>
                    </m:r>
                    <m:sSub>
                      <m:sSubPr>
                        <m:ctrlPr>
                          <a:rPr lang="hu-HU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u-HU" sz="2400" i="1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hu-HU" sz="24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hu-HU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u-HU" sz="2400" i="1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hu-HU" sz="24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endParaRPr lang="hu-HU" sz="2400" dirty="0" smtClean="0"/>
              </a:p>
              <a:p>
                <a:endParaRPr lang="hu-HU" sz="2400" dirty="0" smtClean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hu-HU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u-HU" sz="2400" b="0" i="1" smtClean="0">
                            <a:latin typeface="Cambria Math" panose="02040503050406030204" pitchFamily="18" charset="0"/>
                          </a:rPr>
                          <m:t>𝐴𝐼𝐶</m:t>
                        </m:r>
                      </m:e>
                      <m:sub>
                        <m:r>
                          <a:rPr lang="hu-HU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hu-HU" sz="2400" dirty="0" smtClean="0"/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hu-HU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hu-HU" sz="2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hu-HU" sz="2800" i="1">
                                <a:latin typeface="Cambria Math" panose="02040503050406030204" pitchFamily="18" charset="0"/>
                              </a:rPr>
                              <m:t>𝐼𝐶</m:t>
                            </m:r>
                          </m:e>
                          <m:sub>
                            <m:r>
                              <a:rPr lang="hu-HU" sz="28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hu-HU" sz="2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hu-HU" sz="2800" i="1">
                                <a:latin typeface="Cambria Math" panose="02040503050406030204" pitchFamily="18" charset="0"/>
                              </a:rPr>
                              <m:t>𝑞</m:t>
                            </m:r>
                          </m:e>
                          <m:sub>
                            <m:r>
                              <a:rPr lang="hu-HU" sz="28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den>
                    </m:f>
                    <m:r>
                      <a:rPr lang="hu-HU" sz="2800" b="0" i="1" smtClean="0">
                        <a:latin typeface="Cambria Math" panose="02040503050406030204" pitchFamily="18" charset="0"/>
                      </a:rPr>
                      <m:t>=30</m:t>
                    </m:r>
                    <m:sSub>
                      <m:sSubPr>
                        <m:ctrlPr>
                          <a:rPr lang="hu-HU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u-HU" sz="2400" b="0" i="1" smtClean="0">
                            <a:latin typeface="Cambria Math" panose="02040503050406030204" pitchFamily="18" charset="0"/>
                          </a:rPr>
                          <m:t>−2</m:t>
                        </m:r>
                        <m:r>
                          <a:rPr lang="hu-HU" sz="2400" i="1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hu-HU" sz="24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hu-HU" sz="2400" dirty="0" smtClean="0"/>
                  <a:t>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hu-HU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u-HU" sz="2400" b="0" i="1" smtClean="0">
                            <a:latin typeface="Cambria Math" panose="02040503050406030204" pitchFamily="18" charset="0"/>
                          </a:rPr>
                          <m:t>𝑀</m:t>
                        </m:r>
                        <m:r>
                          <a:rPr lang="hu-HU" sz="2400" i="1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hu-HU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hu-HU" sz="2400" dirty="0" smtClean="0"/>
                  <a:t>=</a:t>
                </a:r>
                <a14:m>
                  <m:oMath xmlns:m="http://schemas.openxmlformats.org/officeDocument/2006/math">
                    <m:r>
                      <a:rPr lang="hu-HU" sz="2800" i="1">
                        <a:latin typeface="Cambria Math" panose="02040503050406030204" pitchFamily="18" charset="0"/>
                      </a:rPr>
                      <m:t>3</m:t>
                    </m:r>
                    <m:r>
                      <a:rPr lang="hu-HU" sz="2800" b="0" i="1" smtClean="0">
                        <a:latin typeface="Cambria Math" panose="02040503050406030204" pitchFamily="18" charset="0"/>
                      </a:rPr>
                      <m:t>0</m:t>
                    </m:r>
                    <m:sSub>
                      <m:sSubPr>
                        <m:ctrlPr>
                          <a:rPr lang="hu-HU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u-HU" sz="2400" i="1">
                            <a:latin typeface="Cambria Math" panose="02040503050406030204" pitchFamily="18" charset="0"/>
                          </a:rPr>
                          <m:t>−2</m:t>
                        </m:r>
                        <m:r>
                          <a:rPr lang="hu-HU" sz="2400" i="1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hu-HU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endParaRPr lang="hu-HU" sz="2400" dirty="0" smtClean="0"/>
              </a:p>
              <a:p>
                <a:endParaRPr lang="hu-HU" sz="2400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hu-HU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u-HU" sz="2800" b="0" i="1" smtClean="0">
                            <a:latin typeface="Cambria Math" panose="02040503050406030204" pitchFamily="18" charset="0"/>
                          </a:rPr>
                          <m:t>𝑃𝑆</m:t>
                        </m:r>
                      </m:e>
                      <m:sub>
                        <m:r>
                          <a:rPr lang="hu-HU" sz="28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hu-HU" sz="2800" dirty="0"/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hu-HU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hu-HU" sz="2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hu-HU" sz="2800" b="0" i="1" smtClean="0">
                                <a:latin typeface="Cambria Math" panose="02040503050406030204" pitchFamily="18" charset="0"/>
                              </a:rPr>
                              <m:t>𝐴</m:t>
                            </m:r>
                            <m:r>
                              <a:rPr lang="hu-HU" sz="2800" i="1">
                                <a:latin typeface="Cambria Math" panose="02040503050406030204" pitchFamily="18" charset="0"/>
                              </a:rPr>
                              <m:t>𝐼𝐶</m:t>
                            </m:r>
                          </m:e>
                          <m:sub>
                            <m:r>
                              <a:rPr lang="hu-HU" sz="28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hu-HU" sz="2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hu-HU" sz="2800" b="0" i="1" smtClean="0">
                                <a:latin typeface="Cambria Math" panose="02040503050406030204" pitchFamily="18" charset="0"/>
                              </a:rPr>
                              <m:t>𝑀𝐶</m:t>
                            </m:r>
                          </m:e>
                          <m:sub>
                            <m:r>
                              <a:rPr lang="hu-HU" sz="28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den>
                    </m:f>
                  </m:oMath>
                </a14:m>
                <a:r>
                  <a:rPr lang="hu-HU" sz="2800" dirty="0" smtClean="0"/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hu-HU" sz="32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u-HU" sz="3200" i="1">
                            <a:latin typeface="Cambria Math" panose="02040503050406030204" pitchFamily="18" charset="0"/>
                          </a:rPr>
                          <m:t>30</m:t>
                        </m:r>
                        <m:sSub>
                          <m:sSubPr>
                            <m:ctrlPr>
                              <a:rPr lang="hu-HU" sz="3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hu-HU" sz="3200" i="1">
                                <a:latin typeface="Cambria Math" panose="02040503050406030204" pitchFamily="18" charset="0"/>
                              </a:rPr>
                              <m:t>−2</m:t>
                            </m:r>
                            <m:r>
                              <a:rPr lang="hu-HU" sz="3200" i="1">
                                <a:latin typeface="Cambria Math" panose="02040503050406030204" pitchFamily="18" charset="0"/>
                              </a:rPr>
                              <m:t>𝑞</m:t>
                            </m:r>
                          </m:e>
                          <m:sub>
                            <m:r>
                              <a:rPr lang="hu-HU" sz="32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num>
                      <m:den>
                        <m:r>
                          <a:rPr lang="hu-HU" sz="3200" i="1">
                            <a:latin typeface="Cambria Math" panose="02040503050406030204" pitchFamily="18" charset="0"/>
                          </a:rPr>
                          <m:t>30</m:t>
                        </m:r>
                        <m:sSub>
                          <m:sSubPr>
                            <m:ctrlPr>
                              <a:rPr lang="hu-HU" sz="3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hu-HU" sz="3200" i="1">
                                <a:latin typeface="Cambria Math" panose="02040503050406030204" pitchFamily="18" charset="0"/>
                              </a:rPr>
                              <m:t>−2</m:t>
                            </m:r>
                            <m:r>
                              <a:rPr lang="hu-HU" sz="3200" i="1">
                                <a:latin typeface="Cambria Math" panose="02040503050406030204" pitchFamily="18" charset="0"/>
                              </a:rPr>
                              <m:t>𝑞</m:t>
                            </m:r>
                          </m:e>
                          <m:sub>
                            <m:r>
                              <a:rPr lang="hu-HU" sz="32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den>
                    </m:f>
                    <m:r>
                      <a:rPr lang="hu-HU" sz="3200" b="0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hu-HU" sz="32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</m:oMath>
                </a14:m>
                <a:endParaRPr lang="hu-HU" sz="3200" dirty="0" smtClean="0"/>
              </a:p>
              <a:p>
                <a:r>
                  <a:rPr lang="hu-HU" sz="2800" dirty="0" smtClean="0"/>
                  <a:t>A 2. </a:t>
                </a:r>
                <a:r>
                  <a:rPr lang="hu-HU" sz="2800" dirty="0"/>
                  <a:t>terméknél tehát nincs </a:t>
                </a:r>
                <a:r>
                  <a:rPr lang="hu-HU" sz="2800" dirty="0" err="1"/>
                  <a:t>termékspecifikus</a:t>
                </a:r>
                <a:r>
                  <a:rPr lang="hu-HU" sz="2800" dirty="0"/>
                  <a:t> </a:t>
                </a:r>
                <a:r>
                  <a:rPr lang="hu-HU" sz="2800" dirty="0" smtClean="0"/>
                  <a:t>méretgazdaságosság és méretgazdaságtalanság sem!</a:t>
                </a:r>
                <a:endParaRPr lang="hu-HU" sz="2800" dirty="0"/>
              </a:p>
            </p:txBody>
          </p:sp>
        </mc:Choice>
        <mc:Fallback xmlns="">
          <p:sp>
            <p:nvSpPr>
              <p:cNvPr id="2" name="Szövegdoboz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512" y="188640"/>
                <a:ext cx="8712968" cy="5524910"/>
              </a:xfrm>
              <a:prstGeom prst="rect">
                <a:avLst/>
              </a:prstGeom>
              <a:blipFill rotWithShape="0">
                <a:blip r:embed="rId2"/>
                <a:stretch>
                  <a:fillRect l="-1399" t="-1214" b="-2097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429072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Kép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4506" y="476672"/>
            <a:ext cx="8717494" cy="3888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73756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Line 4"/>
          <p:cNvSpPr>
            <a:spLocks noChangeShapeType="1"/>
          </p:cNvSpPr>
          <p:nvPr/>
        </p:nvSpPr>
        <p:spPr bwMode="auto">
          <a:xfrm flipV="1">
            <a:off x="2411413" y="1555750"/>
            <a:ext cx="0" cy="33131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80898" name="Line 5"/>
          <p:cNvSpPr>
            <a:spLocks noChangeShapeType="1"/>
          </p:cNvSpPr>
          <p:nvPr/>
        </p:nvSpPr>
        <p:spPr bwMode="auto">
          <a:xfrm>
            <a:off x="2484438" y="4868863"/>
            <a:ext cx="460851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80899" name="Arc 6"/>
          <p:cNvSpPr>
            <a:spLocks/>
          </p:cNvSpPr>
          <p:nvPr/>
        </p:nvSpPr>
        <p:spPr bwMode="auto">
          <a:xfrm flipH="1" flipV="1">
            <a:off x="2771775" y="2565400"/>
            <a:ext cx="2447925" cy="15113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80900" name="Arc 7"/>
          <p:cNvSpPr>
            <a:spLocks/>
          </p:cNvSpPr>
          <p:nvPr/>
        </p:nvSpPr>
        <p:spPr bwMode="auto">
          <a:xfrm flipV="1">
            <a:off x="5219700" y="2492375"/>
            <a:ext cx="2160588" cy="1584325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80901" name="Arc 8"/>
          <p:cNvSpPr>
            <a:spLocks/>
          </p:cNvSpPr>
          <p:nvPr/>
        </p:nvSpPr>
        <p:spPr bwMode="auto">
          <a:xfrm flipV="1">
            <a:off x="3924300" y="1628775"/>
            <a:ext cx="2519363" cy="295275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8575">
            <a:solidFill>
              <a:srgbClr val="FD3D3D"/>
            </a:solidFill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80902" name="Text Box 9"/>
          <p:cNvSpPr txBox="1">
            <a:spLocks noChangeArrowheads="1"/>
          </p:cNvSpPr>
          <p:nvPr/>
        </p:nvSpPr>
        <p:spPr bwMode="auto">
          <a:xfrm>
            <a:off x="7164388" y="2133600"/>
            <a:ext cx="122396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sz="3200" b="1"/>
              <a:t>LAC</a:t>
            </a:r>
          </a:p>
        </p:txBody>
      </p:sp>
      <p:sp>
        <p:nvSpPr>
          <p:cNvPr id="80903" name="Text Box 10"/>
          <p:cNvSpPr txBox="1">
            <a:spLocks noChangeArrowheads="1"/>
          </p:cNvSpPr>
          <p:nvPr/>
        </p:nvSpPr>
        <p:spPr bwMode="auto">
          <a:xfrm>
            <a:off x="6011863" y="1052513"/>
            <a:ext cx="1223962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sz="3200" b="1"/>
              <a:t>LMC</a:t>
            </a:r>
          </a:p>
        </p:txBody>
      </p:sp>
      <p:sp>
        <p:nvSpPr>
          <p:cNvPr id="80904" name="Text Box 11"/>
          <p:cNvSpPr txBox="1">
            <a:spLocks noChangeArrowheads="1"/>
          </p:cNvSpPr>
          <p:nvPr/>
        </p:nvSpPr>
        <p:spPr bwMode="auto">
          <a:xfrm>
            <a:off x="1908175" y="908050"/>
            <a:ext cx="13684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/>
              <a:t>Költségek</a:t>
            </a:r>
          </a:p>
        </p:txBody>
      </p:sp>
      <p:sp>
        <p:nvSpPr>
          <p:cNvPr id="80905" name="Text Box 12"/>
          <p:cNvSpPr txBox="1">
            <a:spLocks noChangeArrowheads="1"/>
          </p:cNvSpPr>
          <p:nvPr/>
        </p:nvSpPr>
        <p:spPr bwMode="auto">
          <a:xfrm>
            <a:off x="3384153" y="5002615"/>
            <a:ext cx="583168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hu-HU" sz="2000" b="1" dirty="0" smtClean="0"/>
              <a:t>S&gt;1                 S=1            S&lt;1</a:t>
            </a:r>
            <a:endParaRPr lang="hu-HU" sz="2000" b="1" dirty="0"/>
          </a:p>
        </p:txBody>
      </p:sp>
      <p:sp>
        <p:nvSpPr>
          <p:cNvPr id="2" name="Szövegdoboz 1"/>
          <p:cNvSpPr txBox="1"/>
          <p:nvPr/>
        </p:nvSpPr>
        <p:spPr>
          <a:xfrm>
            <a:off x="1908175" y="44624"/>
            <a:ext cx="60482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800" b="1" dirty="0" smtClean="0"/>
              <a:t>Méretgazdaságosság LAC alapján</a:t>
            </a:r>
            <a:endParaRPr lang="hu-HU" sz="2800" b="1" dirty="0"/>
          </a:p>
        </p:txBody>
      </p:sp>
      <p:cxnSp>
        <p:nvCxnSpPr>
          <p:cNvPr id="4" name="Egyenes összekötő 3"/>
          <p:cNvCxnSpPr/>
          <p:nvPr/>
        </p:nvCxnSpPr>
        <p:spPr>
          <a:xfrm>
            <a:off x="5364088" y="4076700"/>
            <a:ext cx="0" cy="14405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Egyenes összekötő nyíllal 5"/>
          <p:cNvCxnSpPr/>
          <p:nvPr/>
        </p:nvCxnSpPr>
        <p:spPr>
          <a:xfrm flipH="1">
            <a:off x="3635896" y="5373216"/>
            <a:ext cx="172819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Egyenes összekötő nyíllal 7"/>
          <p:cNvCxnSpPr/>
          <p:nvPr/>
        </p:nvCxnSpPr>
        <p:spPr>
          <a:xfrm>
            <a:off x="5436096" y="5373216"/>
            <a:ext cx="144016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Szövegdoboz 8"/>
              <p:cNvSpPr txBox="1"/>
              <p:nvPr/>
            </p:nvSpPr>
            <p:spPr>
              <a:xfrm>
                <a:off x="5219699" y="5441950"/>
                <a:ext cx="79216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u-HU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u-HU" sz="2400" b="0" i="1" smtClean="0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hu-HU" sz="2400" b="0" i="1" smtClean="0">
                              <a:latin typeface="Cambria Math" panose="02040503050406030204" pitchFamily="18" charset="0"/>
                            </a:rPr>
                            <m:t>𝑀𝐸𝑆</m:t>
                          </m:r>
                        </m:sub>
                      </m:sSub>
                    </m:oMath>
                  </m:oMathPara>
                </a14:m>
                <a:endParaRPr lang="hu-HU" sz="2400" dirty="0"/>
              </a:p>
            </p:txBody>
          </p:sp>
        </mc:Choice>
        <mc:Fallback xmlns="">
          <p:sp>
            <p:nvSpPr>
              <p:cNvPr id="9" name="Szövegdoboz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19699" y="5441950"/>
                <a:ext cx="792163" cy="461665"/>
              </a:xfrm>
              <a:prstGeom prst="rect">
                <a:avLst/>
              </a:prstGeom>
              <a:blipFill rotWithShape="0">
                <a:blip r:embed="rId2"/>
                <a:stretch>
                  <a:fillRect l="-5385" r="-5385" b="-16000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10444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/>
          <a:lstStyle/>
          <a:p>
            <a:r>
              <a:rPr lang="hu-HU" sz="2800" b="1" dirty="0"/>
              <a:t>Méretgazdaságosság többtermékes vállalat esetén </a:t>
            </a:r>
            <a:endParaRPr lang="hu-HU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artalom helye 2"/>
              <p:cNvSpPr>
                <a:spLocks noGrp="1"/>
              </p:cNvSpPr>
              <p:nvPr>
                <p:ph idx="1"/>
              </p:nvPr>
            </p:nvSpPr>
            <p:spPr>
              <a:xfrm>
                <a:off x="477778" y="853807"/>
                <a:ext cx="8209022" cy="5383505"/>
              </a:xfrm>
            </p:spPr>
            <p:txBody>
              <a:bodyPr/>
              <a:lstStyle/>
              <a:p>
                <a:r>
                  <a:rPr lang="hu-HU" sz="2800" i="1" dirty="0" smtClean="0"/>
                  <a:t>Költségfüggvény</a:t>
                </a:r>
                <a:r>
                  <a:rPr lang="hu-HU" sz="2800" dirty="0" smtClean="0"/>
                  <a:t>: C(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hu-HU" sz="2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u-HU" sz="2800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hu-HU" sz="2800" b="0" i="1" smtClean="0">
                            <a:latin typeface="Cambria Math" panose="02040503050406030204" pitchFamily="18" charset="0"/>
                          </a:rPr>
                          <m:t>1,</m:t>
                        </m:r>
                      </m:sub>
                    </m:sSub>
                    <m:sSub>
                      <m:sSubPr>
                        <m:ctrlPr>
                          <a:rPr lang="hu-HU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u-HU" sz="2800" i="1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hu-HU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hu-HU" sz="2800" i="1">
                            <a:latin typeface="Cambria Math" panose="02040503050406030204" pitchFamily="18" charset="0"/>
                          </a:rPr>
                          <m:t>,</m:t>
                        </m:r>
                      </m:sub>
                    </m:sSub>
                    <m:r>
                      <a:rPr lang="hu-HU" sz="2800" b="0" i="1" smtClean="0">
                        <a:latin typeface="Cambria Math" panose="02040503050406030204" pitchFamily="18" charset="0"/>
                      </a:rPr>
                      <m:t>….</m:t>
                    </m:r>
                    <m:sSub>
                      <m:sSubPr>
                        <m:ctrlPr>
                          <a:rPr lang="hu-HU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u-HU" sz="2800" i="1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hu-HU" sz="28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hu-HU" sz="2800" dirty="0" smtClean="0"/>
                  <a:t>) </a:t>
                </a:r>
                <a:r>
                  <a:rPr lang="hu-HU" sz="2800" dirty="0"/>
                  <a:t>ahol i=1,2…n a vállalat által termelt </a:t>
                </a:r>
                <a:r>
                  <a:rPr lang="hu-HU" sz="2800" dirty="0" smtClean="0"/>
                  <a:t>javak</a:t>
                </a:r>
              </a:p>
              <a:p>
                <a:r>
                  <a:rPr lang="hu-HU" sz="2800" i="1" dirty="0"/>
                  <a:t>Határköltség: </a:t>
                </a:r>
                <a:r>
                  <a:rPr lang="hu-HU" sz="2800" i="1" dirty="0" smtClean="0"/>
                  <a:t>MC(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hu-HU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u-HU" sz="2800" i="1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hu-HU" sz="28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hu-HU" sz="2800" dirty="0" smtClean="0"/>
                  <a:t>)=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hu-HU" sz="28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u-HU" sz="280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r>
                          <a:rPr lang="hu-HU" sz="28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𝐶</m:t>
                        </m:r>
                        <m:r>
                          <m:rPr>
                            <m:nor/>
                          </m:rPr>
                          <a:rPr lang="hu-HU" sz="2800" dirty="0"/>
                          <m:t>(</m:t>
                        </m:r>
                        <m:sSub>
                          <m:sSubPr>
                            <m:ctrlPr>
                              <a:rPr lang="hu-HU" sz="2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hu-HU" sz="2800" i="1">
                                <a:latin typeface="Cambria Math" panose="02040503050406030204" pitchFamily="18" charset="0"/>
                              </a:rPr>
                              <m:t>𝑞</m:t>
                            </m:r>
                          </m:e>
                          <m:sub>
                            <m:r>
                              <a:rPr lang="hu-HU" sz="2800" i="1">
                                <a:latin typeface="Cambria Math" panose="02040503050406030204" pitchFamily="18" charset="0"/>
                              </a:rPr>
                              <m:t>1,</m:t>
                            </m:r>
                          </m:sub>
                        </m:sSub>
                        <m:sSub>
                          <m:sSubPr>
                            <m:ctrlPr>
                              <a:rPr lang="hu-HU" sz="2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hu-HU" sz="2800" i="1">
                                <a:latin typeface="Cambria Math" panose="02040503050406030204" pitchFamily="18" charset="0"/>
                              </a:rPr>
                              <m:t>𝑞</m:t>
                            </m:r>
                          </m:e>
                          <m:sub>
                            <m:r>
                              <a:rPr lang="hu-HU" sz="2800" i="1">
                                <a:latin typeface="Cambria Math" panose="02040503050406030204" pitchFamily="18" charset="0"/>
                              </a:rPr>
                              <m:t>2,</m:t>
                            </m:r>
                          </m:sub>
                        </m:sSub>
                        <m:r>
                          <a:rPr lang="hu-HU" sz="2800" i="1">
                            <a:latin typeface="Cambria Math" panose="02040503050406030204" pitchFamily="18" charset="0"/>
                          </a:rPr>
                          <m:t>….</m:t>
                        </m:r>
                        <m:sSub>
                          <m:sSubPr>
                            <m:ctrlPr>
                              <a:rPr lang="hu-HU" sz="2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hu-HU" sz="2800" i="1">
                                <a:latin typeface="Cambria Math" panose="02040503050406030204" pitchFamily="18" charset="0"/>
                              </a:rPr>
                              <m:t>𝑞</m:t>
                            </m:r>
                          </m:e>
                          <m:sub>
                            <m:r>
                              <a:rPr lang="hu-HU" sz="2800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  <m:r>
                          <m:rPr>
                            <m:nor/>
                          </m:rPr>
                          <a:rPr lang="hu-HU" sz="2800" dirty="0"/>
                          <m:t>)</m:t>
                        </m:r>
                      </m:num>
                      <m:den>
                        <m:r>
                          <a:rPr lang="hu-HU" sz="28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sSub>
                          <m:sSubPr>
                            <m:ctrlPr>
                              <a:rPr lang="hu-HU" sz="2800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hu-HU" sz="2800" b="0" i="1" dirty="0" smtClean="0">
                                <a:latin typeface="Cambria Math" panose="02040503050406030204" pitchFamily="18" charset="0"/>
                              </a:rPr>
                              <m:t>𝑞</m:t>
                            </m:r>
                          </m:e>
                          <m:sub>
                            <m:r>
                              <a:rPr lang="hu-HU" sz="2800" b="0" i="1" dirty="0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den>
                    </m:f>
                  </m:oMath>
                </a14:m>
                <a:endParaRPr lang="hu-HU" sz="2800" dirty="0" smtClean="0"/>
              </a:p>
              <a:p>
                <a:r>
                  <a:rPr lang="hu-HU" sz="2800" i="1" dirty="0"/>
                  <a:t>Átlagköltség</a:t>
                </a:r>
                <a:r>
                  <a:rPr lang="hu-HU" sz="2800" dirty="0"/>
                  <a:t>: </a:t>
                </a:r>
                <a:r>
                  <a:rPr lang="hu-HU" sz="2800" dirty="0" smtClean="0"/>
                  <a:t>mivel a különböző </a:t>
                </a:r>
                <a:r>
                  <a:rPr lang="hu-HU" sz="2800" dirty="0"/>
                  <a:t>termékek </a:t>
                </a:r>
                <a:r>
                  <a:rPr lang="hu-HU" sz="2800" dirty="0" smtClean="0"/>
                  <a:t>mennyiségeit </a:t>
                </a:r>
                <a:r>
                  <a:rPr lang="hu-HU" sz="2800" dirty="0"/>
                  <a:t>nem lehet </a:t>
                </a:r>
                <a:r>
                  <a:rPr lang="hu-HU" sz="2800" dirty="0" smtClean="0"/>
                  <a:t>összeadni, </a:t>
                </a:r>
                <a:r>
                  <a:rPr lang="hu-HU" sz="2800" b="1" dirty="0" smtClean="0"/>
                  <a:t>kiindulhatunk </a:t>
                </a:r>
                <a:r>
                  <a:rPr lang="hu-HU" sz="2800" b="1" dirty="0"/>
                  <a:t>abból, hogy a vállalat egy adott összetételben állítja elő a különböző javakat</a:t>
                </a:r>
                <a:r>
                  <a:rPr lang="hu-HU" sz="2800" b="1" dirty="0" smtClean="0"/>
                  <a:t>.</a:t>
                </a:r>
              </a:p>
              <a:p>
                <a:r>
                  <a:rPr lang="hu-HU" sz="2800" dirty="0" smtClean="0"/>
                  <a:t>A </a:t>
                </a:r>
                <a:r>
                  <a:rPr lang="hu-HU" sz="2800" dirty="0"/>
                  <a:t>méretek növelés tehát a különböző terméke termelésének rögzített aránya mentén történi. </a:t>
                </a:r>
                <a:r>
                  <a:rPr lang="hu-HU" sz="2800" dirty="0" smtClean="0"/>
                  <a:t>Ezt a sajátos </a:t>
                </a:r>
                <a:r>
                  <a:rPr lang="hu-HU" sz="2800" dirty="0"/>
                  <a:t>átlagköltséget </a:t>
                </a:r>
                <a:r>
                  <a:rPr lang="hu-HU" sz="2800" dirty="0" err="1"/>
                  <a:t>sugármenti</a:t>
                </a:r>
                <a:r>
                  <a:rPr lang="hu-HU" sz="2800" dirty="0"/>
                  <a:t> átlagköltségnek (</a:t>
                </a:r>
                <a:r>
                  <a:rPr lang="hu-HU" sz="2800" dirty="0" err="1"/>
                  <a:t>ray</a:t>
                </a:r>
                <a:r>
                  <a:rPr lang="hu-HU" sz="2800" dirty="0"/>
                  <a:t> </a:t>
                </a:r>
                <a:r>
                  <a:rPr lang="hu-HU" sz="2800" dirty="0" err="1"/>
                  <a:t>average</a:t>
                </a:r>
                <a:r>
                  <a:rPr lang="hu-HU" sz="2800" dirty="0"/>
                  <a:t> </a:t>
                </a:r>
                <a:r>
                  <a:rPr lang="hu-HU" sz="2800" dirty="0" err="1"/>
                  <a:t>cost</a:t>
                </a:r>
                <a:r>
                  <a:rPr lang="hu-HU" sz="2800" dirty="0"/>
                  <a:t>, RAC) nevezzük.</a:t>
                </a:r>
                <a:endParaRPr lang="hu-HU" sz="2800" dirty="0" smtClean="0"/>
              </a:p>
              <a:p>
                <a:endParaRPr lang="hu-HU" dirty="0"/>
              </a:p>
            </p:txBody>
          </p:sp>
        </mc:Choice>
        <mc:Fallback xmlns="">
          <p:sp>
            <p:nvSpPr>
              <p:cNvPr id="3" name="Tartalom hely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77778" y="853807"/>
                <a:ext cx="8209022" cy="5383505"/>
              </a:xfrm>
              <a:blipFill rotWithShape="0">
                <a:blip r:embed="rId2"/>
                <a:stretch>
                  <a:fillRect l="-1336" t="-1019" r="-1856" b="-4530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452850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323528" y="116632"/>
            <a:ext cx="8496944" cy="10828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6695" indent="-226695" algn="just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</a:pPr>
            <a:r>
              <a:rPr lang="hu-HU" sz="28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 </a:t>
            </a:r>
            <a:r>
              <a:rPr lang="hu-HU" sz="2800" b="1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sugármenti</a:t>
            </a:r>
            <a:r>
              <a:rPr lang="hu-HU" sz="28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átlagköltség (RAC)  meghatározása</a:t>
            </a:r>
            <a:r>
              <a:rPr lang="hu-HU" sz="28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marL="226695" indent="-226695" algn="just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</a:pPr>
            <a:endParaRPr lang="hu-HU" sz="2800" b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Szövegdoboz 13"/>
              <p:cNvSpPr txBox="1"/>
              <p:nvPr/>
            </p:nvSpPr>
            <p:spPr>
              <a:xfrm>
                <a:off x="467544" y="1772816"/>
                <a:ext cx="7920880" cy="33611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hu-HU" sz="2800" dirty="0" smtClean="0"/>
                  <a:t>Legyen </a:t>
                </a:r>
                <a:r>
                  <a:rPr lang="hu-HU" sz="2800" dirty="0"/>
                  <a:t>az </a:t>
                </a:r>
                <a:r>
                  <a:rPr lang="hu-HU" sz="2800" dirty="0" err="1"/>
                  <a:t>i-dik</a:t>
                </a:r>
                <a:r>
                  <a:rPr lang="hu-HU" sz="2800" dirty="0"/>
                  <a:t> termék részaránya az össztermelésben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hu-HU" sz="2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u-HU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𝜆</m:t>
                        </m:r>
                        <m:r>
                          <m:rPr>
                            <m:nor/>
                          </m:rPr>
                          <a:rPr lang="hu-HU" sz="2800" dirty="0"/>
                          <m:t> </m:t>
                        </m:r>
                      </m:e>
                      <m:sub>
                        <m:r>
                          <a:rPr lang="hu-HU" sz="28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hu-HU" sz="2800" b="0" i="1" smtClean="0">
                            <a:latin typeface="Cambria Math" panose="02040503050406030204" pitchFamily="18" charset="0"/>
                          </a:rPr>
                          <m:t>, </m:t>
                        </m:r>
                      </m:sub>
                    </m:sSub>
                  </m:oMath>
                </a14:m>
                <a:r>
                  <a:rPr lang="hu-HU" sz="2800" dirty="0" smtClean="0"/>
                  <a:t>azaz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hu-HU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u-HU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𝜆</m:t>
                        </m:r>
                        <m:r>
                          <m:rPr>
                            <m:nor/>
                          </m:rPr>
                          <a:rPr lang="hu-HU" sz="2800" dirty="0"/>
                          <m:t> </m:t>
                        </m:r>
                      </m:e>
                      <m:sub>
                        <m:r>
                          <a:rPr lang="hu-HU" sz="28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hu-HU" sz="28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hu-HU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hu-HU" sz="28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hu-HU" sz="2800" b="0" i="1" smtClean="0">
                                <a:latin typeface="Cambria Math" panose="02040503050406030204" pitchFamily="18" charset="0"/>
                              </a:rPr>
                              <m:t>𝑞</m:t>
                            </m:r>
                          </m:e>
                          <m:sub>
                            <m:r>
                              <a:rPr lang="hu-HU" sz="2800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num>
                      <m:den>
                        <m:r>
                          <a:rPr lang="hu-HU" sz="2800" b="0" i="1" smtClean="0">
                            <a:latin typeface="Cambria Math" panose="02040503050406030204" pitchFamily="18" charset="0"/>
                          </a:rPr>
                          <m:t>𝑄</m:t>
                        </m:r>
                      </m:den>
                    </m:f>
                  </m:oMath>
                </a14:m>
                <a:endParaRPr lang="hu-HU" sz="2800" dirty="0" smtClean="0"/>
              </a:p>
              <a:p>
                <a:r>
                  <a:rPr lang="hu-HU" sz="2800" dirty="0" smtClean="0"/>
                  <a:t>Ekkor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hu-HU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u-HU" sz="2800" i="1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hu-HU" sz="28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hu-HU" sz="2800" dirty="0" smtClean="0"/>
                  <a:t>=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hu-HU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u-HU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𝜆</m:t>
                        </m:r>
                        <m:r>
                          <m:rPr>
                            <m:nor/>
                          </m:rPr>
                          <a:rPr lang="hu-HU" sz="2800" dirty="0"/>
                          <m:t> </m:t>
                        </m:r>
                      </m:e>
                      <m:sub>
                        <m:r>
                          <a:rPr lang="hu-HU" sz="28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hu-HU" sz="2800" dirty="0" smtClean="0"/>
                  <a:t>Q</a:t>
                </a:r>
              </a:p>
              <a:p>
                <a:endParaRPr lang="hu-HU" sz="2800" dirty="0" smtClean="0"/>
              </a:p>
              <a:p>
                <a:r>
                  <a:rPr lang="hu-HU" sz="2800" dirty="0" smtClean="0"/>
                  <a:t>RAC=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hu-HU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u-HU" sz="2800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  <m:r>
                          <a:rPr lang="hu-HU" sz="28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sSub>
                          <m:sSubPr>
                            <m:ctrlPr>
                              <a:rPr lang="hu-HU" sz="2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hu-HU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𝜆</m:t>
                            </m:r>
                          </m:e>
                          <m:sub>
                            <m:r>
                              <a:rPr lang="hu-HU" sz="2800" b="0" i="1" dirty="0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hu-HU" sz="2800" b="0" i="1" smtClean="0">
                            <a:latin typeface="Cambria Math" panose="02040503050406030204" pitchFamily="18" charset="0"/>
                          </a:rPr>
                          <m:t>𝑄</m:t>
                        </m:r>
                        <m:r>
                          <a:rPr lang="hu-HU" sz="28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hu-HU" sz="2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hu-HU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𝜆</m:t>
                            </m:r>
                          </m:e>
                          <m:sub>
                            <m:r>
                              <a:rPr lang="hu-HU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hu-HU" sz="2800" b="0" i="1" smtClean="0">
                            <a:latin typeface="Cambria Math" panose="02040503050406030204" pitchFamily="18" charset="0"/>
                          </a:rPr>
                          <m:t>𝑄</m:t>
                        </m:r>
                        <m:r>
                          <a:rPr lang="hu-HU" sz="2800" b="0" i="1" smtClean="0">
                            <a:latin typeface="Cambria Math" panose="02040503050406030204" pitchFamily="18" charset="0"/>
                          </a:rPr>
                          <m:t>,…</m:t>
                        </m:r>
                        <m:sSub>
                          <m:sSubPr>
                            <m:ctrlPr>
                              <a:rPr lang="hu-HU" sz="2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hu-HU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𝜆</m:t>
                            </m:r>
                          </m:e>
                          <m:sub>
                            <m:r>
                              <a:rPr lang="hu-HU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  <m:r>
                          <a:rPr lang="hu-HU" sz="2800" b="0" i="1" smtClean="0">
                            <a:latin typeface="Cambria Math" panose="02040503050406030204" pitchFamily="18" charset="0"/>
                          </a:rPr>
                          <m:t>𝑄</m:t>
                        </m:r>
                        <m:r>
                          <a:rPr lang="hu-HU" sz="28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num>
                      <m:den>
                        <m:r>
                          <a:rPr lang="hu-HU" sz="2800" b="0" i="1" smtClean="0">
                            <a:latin typeface="Cambria Math" panose="02040503050406030204" pitchFamily="18" charset="0"/>
                          </a:rPr>
                          <m:t>𝑄</m:t>
                        </m:r>
                      </m:den>
                    </m:f>
                  </m:oMath>
                </a14:m>
                <a:endParaRPr lang="hu-HU" sz="2800" dirty="0" smtClean="0"/>
              </a:p>
              <a:p>
                <a:r>
                  <a:rPr lang="hu-HU" sz="2800" dirty="0" smtClean="0"/>
                  <a:t>N=2 esetben: RAC=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hu-HU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u-HU" sz="2800" i="1">
                            <a:latin typeface="Cambria Math" panose="02040503050406030204" pitchFamily="18" charset="0"/>
                          </a:rPr>
                          <m:t>𝐶</m:t>
                        </m:r>
                        <m:r>
                          <a:rPr lang="hu-HU" sz="2800" i="1">
                            <a:latin typeface="Cambria Math" panose="02040503050406030204" pitchFamily="18" charset="0"/>
                          </a:rPr>
                          <m:t>(</m:t>
                        </m:r>
                        <m:sSub>
                          <m:sSubPr>
                            <m:ctrlPr>
                              <a:rPr lang="hu-HU" sz="2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hu-HU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𝜆</m:t>
                            </m:r>
                          </m:e>
                          <m:sub>
                            <m:r>
                              <a:rPr lang="hu-HU" sz="2800" i="1" dirty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hu-HU" sz="2800" i="1">
                            <a:latin typeface="Cambria Math" panose="02040503050406030204" pitchFamily="18" charset="0"/>
                          </a:rPr>
                          <m:t>𝑄</m:t>
                        </m:r>
                        <m:r>
                          <a:rPr lang="hu-HU" sz="2800" i="1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hu-HU" sz="2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hu-HU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𝜆</m:t>
                            </m:r>
                          </m:e>
                          <m:sub>
                            <m:r>
                              <a:rPr lang="hu-HU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hu-HU" sz="2800" i="1">
                            <a:latin typeface="Cambria Math" panose="02040503050406030204" pitchFamily="18" charset="0"/>
                          </a:rPr>
                          <m:t>𝑄</m:t>
                        </m:r>
                        <m:r>
                          <a:rPr lang="hu-HU" sz="2800" i="1">
                            <a:latin typeface="Cambria Math" panose="02040503050406030204" pitchFamily="18" charset="0"/>
                          </a:rPr>
                          <m:t>)</m:t>
                        </m:r>
                      </m:num>
                      <m:den>
                        <m:r>
                          <a:rPr lang="hu-HU" sz="2800" i="1">
                            <a:latin typeface="Cambria Math" panose="02040503050406030204" pitchFamily="18" charset="0"/>
                          </a:rPr>
                          <m:t>𝑄</m:t>
                        </m:r>
                      </m:den>
                    </m:f>
                  </m:oMath>
                </a14:m>
                <a:endParaRPr lang="hu-HU" sz="2800" dirty="0"/>
              </a:p>
            </p:txBody>
          </p:sp>
        </mc:Choice>
        <mc:Fallback xmlns="">
          <p:sp>
            <p:nvSpPr>
              <p:cNvPr id="14" name="Szövegdoboz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1772816"/>
                <a:ext cx="7920880" cy="3361113"/>
              </a:xfrm>
              <a:prstGeom prst="rect">
                <a:avLst/>
              </a:prstGeom>
              <a:blipFill rotWithShape="0">
                <a:blip r:embed="rId2"/>
                <a:stretch>
                  <a:fillRect l="-1617" t="-1996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345928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Szövegdoboz 3"/>
              <p:cNvSpPr txBox="1"/>
              <p:nvPr/>
            </p:nvSpPr>
            <p:spPr>
              <a:xfrm>
                <a:off x="395536" y="260648"/>
                <a:ext cx="8280920" cy="47660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hu-HU" sz="2800" b="1" dirty="0" smtClean="0"/>
                  <a:t>Méretgazdaságosság meghatározása a RAC segítségével</a:t>
                </a:r>
                <a:r>
                  <a:rPr lang="hu-HU" sz="2800" i="1" dirty="0" smtClean="0"/>
                  <a:t>:</a:t>
                </a:r>
              </a:p>
              <a:p>
                <a:endParaRPr lang="hu-HU" sz="2800" i="1" dirty="0"/>
              </a:p>
              <a:p>
                <a:r>
                  <a:rPr lang="hu-HU" sz="2800" i="1" dirty="0" smtClean="0"/>
                  <a:t>Ha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hu-HU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u-HU" sz="2800" b="0" i="1" smtClean="0">
                            <a:latin typeface="Cambria Math" panose="02040503050406030204" pitchFamily="18" charset="0"/>
                          </a:rPr>
                          <m:t>𝑑𝑅𝐴𝐶</m:t>
                        </m:r>
                        <m:r>
                          <a:rPr lang="hu-HU" sz="28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hu-HU" sz="2800" b="0" i="1" smtClean="0">
                            <a:latin typeface="Cambria Math" panose="02040503050406030204" pitchFamily="18" charset="0"/>
                          </a:rPr>
                          <m:t>𝑄</m:t>
                        </m:r>
                        <m:r>
                          <a:rPr lang="hu-HU" sz="28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num>
                      <m:den>
                        <m:r>
                          <a:rPr lang="hu-HU" sz="2800" b="0" i="1" smtClean="0">
                            <a:latin typeface="Cambria Math" panose="02040503050406030204" pitchFamily="18" charset="0"/>
                          </a:rPr>
                          <m:t>𝑑𝑄</m:t>
                        </m:r>
                      </m:den>
                    </m:f>
                    <m:r>
                      <a:rPr lang="hu-HU" sz="28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</m:t>
                    </m:r>
                    <m:r>
                      <a:rPr lang="hu-HU" sz="28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0,</m:t>
                    </m:r>
                  </m:oMath>
                </a14:m>
                <a:r>
                  <a:rPr lang="hu-HU" sz="2800" dirty="0" smtClean="0"/>
                  <a:t> a termelés méretgazdaságos</a:t>
                </a:r>
              </a:p>
              <a:p>
                <a:r>
                  <a:rPr lang="hu-HU" sz="2800" dirty="0" smtClean="0"/>
                  <a:t>Ha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hu-HU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u-HU" sz="2800" i="1">
                            <a:latin typeface="Cambria Math" panose="02040503050406030204" pitchFamily="18" charset="0"/>
                          </a:rPr>
                          <m:t>𝑑𝑅𝐴𝐶</m:t>
                        </m:r>
                        <m:r>
                          <a:rPr lang="hu-HU" sz="2800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hu-HU" sz="2800" i="1">
                            <a:latin typeface="Cambria Math" panose="02040503050406030204" pitchFamily="18" charset="0"/>
                          </a:rPr>
                          <m:t>𝑄</m:t>
                        </m:r>
                        <m:r>
                          <a:rPr lang="hu-HU" sz="2800" i="1">
                            <a:latin typeface="Cambria Math" panose="02040503050406030204" pitchFamily="18" charset="0"/>
                          </a:rPr>
                          <m:t>)</m:t>
                        </m:r>
                      </m:num>
                      <m:den>
                        <m:r>
                          <a:rPr lang="hu-HU" sz="2800" i="1">
                            <a:latin typeface="Cambria Math" panose="02040503050406030204" pitchFamily="18" charset="0"/>
                          </a:rPr>
                          <m:t>𝑑𝑄</m:t>
                        </m:r>
                      </m:den>
                    </m:f>
                    <m:r>
                      <a:rPr lang="hu-HU" sz="28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&gt;0,</m:t>
                    </m:r>
                  </m:oMath>
                </a14:m>
                <a:r>
                  <a:rPr lang="hu-HU" sz="2800" dirty="0"/>
                  <a:t> </a:t>
                </a:r>
                <a:r>
                  <a:rPr lang="hu-HU" sz="2800" dirty="0" smtClean="0"/>
                  <a:t>a termelés nem méretgazdaságos</a:t>
                </a:r>
                <a:endParaRPr lang="hu-HU" sz="2800" dirty="0"/>
              </a:p>
              <a:p>
                <a:endParaRPr lang="hu-HU" sz="2800" dirty="0" smtClean="0"/>
              </a:p>
              <a:p>
                <a:r>
                  <a:rPr lang="hu-HU" sz="2800" dirty="0" smtClean="0"/>
                  <a:t>Ha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hu-HU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u-HU" sz="2800" i="1">
                            <a:latin typeface="Cambria Math" panose="02040503050406030204" pitchFamily="18" charset="0"/>
                          </a:rPr>
                          <m:t>𝑑𝑅𝐴𝐶</m:t>
                        </m:r>
                        <m:r>
                          <a:rPr lang="hu-HU" sz="2800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hu-HU" sz="2800" i="1">
                            <a:latin typeface="Cambria Math" panose="02040503050406030204" pitchFamily="18" charset="0"/>
                          </a:rPr>
                          <m:t>𝑄</m:t>
                        </m:r>
                        <m:r>
                          <a:rPr lang="hu-HU" sz="2800" i="1">
                            <a:latin typeface="Cambria Math" panose="02040503050406030204" pitchFamily="18" charset="0"/>
                          </a:rPr>
                          <m:t>)</m:t>
                        </m:r>
                      </m:num>
                      <m:den>
                        <m:r>
                          <a:rPr lang="hu-HU" sz="2800" i="1">
                            <a:latin typeface="Cambria Math" panose="02040503050406030204" pitchFamily="18" charset="0"/>
                          </a:rPr>
                          <m:t>𝑑𝑄</m:t>
                        </m:r>
                      </m:den>
                    </m:f>
                    <m:r>
                      <a:rPr lang="hu-HU" sz="28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hu-HU" sz="28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0,</m:t>
                    </m:r>
                  </m:oMath>
                </a14:m>
                <a:r>
                  <a:rPr lang="hu-HU" sz="2800" dirty="0"/>
                  <a:t> </a:t>
                </a:r>
                <a:r>
                  <a:rPr lang="hu-HU" sz="2800" dirty="0" smtClean="0"/>
                  <a:t>optimális üzemnagyság</a:t>
                </a:r>
              </a:p>
              <a:p>
                <a:r>
                  <a:rPr lang="hu-HU" sz="2800" dirty="0" smtClean="0"/>
                  <a:t>Vagy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hu-HU" sz="2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u-HU" sz="2800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hu-HU" sz="2800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sub>
                    </m:sSub>
                  </m:oMath>
                </a14:m>
                <a:r>
                  <a:rPr lang="hu-HU" sz="2800" dirty="0" smtClean="0"/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hu-HU" sz="28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u-HU" sz="2800" b="0" i="1" dirty="0" smtClean="0">
                            <a:latin typeface="Cambria Math" panose="02040503050406030204" pitchFamily="18" charset="0"/>
                          </a:rPr>
                          <m:t>𝑅𝐴𝐶</m:t>
                        </m:r>
                        <m:r>
                          <a:rPr lang="hu-HU" sz="2800" b="0" i="1" dirty="0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hu-HU" sz="2800" b="0" i="1" dirty="0" smtClean="0">
                            <a:latin typeface="Cambria Math" panose="02040503050406030204" pitchFamily="18" charset="0"/>
                          </a:rPr>
                          <m:t>𝑄</m:t>
                        </m:r>
                        <m:r>
                          <a:rPr lang="hu-HU" sz="2800" b="0" i="1" dirty="0" smtClean="0">
                            <a:latin typeface="Cambria Math" panose="02040503050406030204" pitchFamily="18" charset="0"/>
                          </a:rPr>
                          <m:t>)</m:t>
                        </m:r>
                      </m:num>
                      <m:den>
                        <m:r>
                          <a:rPr lang="hu-HU" sz="2800" b="0" i="1" dirty="0" smtClean="0">
                            <a:latin typeface="Cambria Math" panose="02040503050406030204" pitchFamily="18" charset="0"/>
                          </a:rPr>
                          <m:t>𝑀𝐶</m:t>
                        </m:r>
                        <m:r>
                          <a:rPr lang="hu-HU" sz="2800" b="0" i="1" dirty="0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hu-HU" sz="2800" b="0" i="1" dirty="0" smtClean="0">
                            <a:latin typeface="Cambria Math" panose="02040503050406030204" pitchFamily="18" charset="0"/>
                          </a:rPr>
                          <m:t>𝑄</m:t>
                        </m:r>
                        <m:r>
                          <a:rPr lang="hu-HU" sz="2800" b="0" i="1" dirty="0" smtClean="0">
                            <a:latin typeface="Cambria Math" panose="02040503050406030204" pitchFamily="18" charset="0"/>
                          </a:rPr>
                          <m:t>)</m:t>
                        </m:r>
                      </m:den>
                    </m:f>
                  </m:oMath>
                </a14:m>
                <a:r>
                  <a:rPr lang="hu-HU" sz="2800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hu-HU" sz="28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&gt;</m:t>
                    </m:r>
                    <m:r>
                      <a:rPr lang="hu-HU" sz="2800" b="0" i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1, </m:t>
                    </m:r>
                    <m:r>
                      <m:rPr>
                        <m:sty m:val="p"/>
                      </m:rPr>
                      <a:rPr lang="hu-HU" sz="2800" b="0" i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akkor</m:t>
                    </m:r>
                    <m:r>
                      <a:rPr lang="hu-HU" sz="2800" b="0" i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hu-HU" sz="2800" b="0" i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m</m:t>
                    </m:r>
                    <m:r>
                      <a:rPr lang="hu-HU" sz="2800" b="0" i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é</m:t>
                    </m:r>
                    <m:r>
                      <m:rPr>
                        <m:sty m:val="p"/>
                      </m:rPr>
                      <a:rPr lang="hu-HU" sz="2800" b="0" i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retgazdas</m:t>
                    </m:r>
                    <m:r>
                      <a:rPr lang="hu-HU" sz="2800" b="0" i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á</m:t>
                    </m:r>
                    <m:r>
                      <m:rPr>
                        <m:sty m:val="p"/>
                      </m:rPr>
                      <a:rPr lang="hu-HU" sz="2800" b="0" i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gos</m:t>
                    </m:r>
                  </m:oMath>
                </a14:m>
                <a:endParaRPr lang="hu-HU" sz="2800" dirty="0"/>
              </a:p>
              <a:p>
                <a:endParaRPr lang="hu-HU" dirty="0"/>
              </a:p>
            </p:txBody>
          </p:sp>
        </mc:Choice>
        <mc:Fallback xmlns="">
          <p:sp>
            <p:nvSpPr>
              <p:cNvPr id="4" name="Szövegdoboz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260648"/>
                <a:ext cx="8280920" cy="4766048"/>
              </a:xfrm>
              <a:prstGeom prst="rect">
                <a:avLst/>
              </a:prstGeom>
              <a:blipFill rotWithShape="0">
                <a:blip r:embed="rId2"/>
                <a:stretch>
                  <a:fillRect l="-1546" t="-1407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627868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pPr algn="l"/>
            <a:r>
              <a:rPr lang="hu-HU" sz="2800" i="1" dirty="0" smtClean="0"/>
              <a:t>Gyakorló feladat:</a:t>
            </a:r>
            <a:r>
              <a:rPr lang="hu-HU" sz="2800" dirty="0"/>
              <a:t> </a:t>
            </a:r>
            <a:r>
              <a:rPr lang="hu-HU" sz="2800" dirty="0" smtClean="0"/>
              <a:t>Egy </a:t>
            </a:r>
            <a:r>
              <a:rPr lang="hu-HU" sz="2800" dirty="0"/>
              <a:t>kéttermékes vállalat költség függvénye a következő: </a:t>
            </a:r>
            <a:endParaRPr lang="hu-HU" sz="3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artalom helye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052736"/>
                <a:ext cx="8229600" cy="5073427"/>
              </a:xfrm>
            </p:spPr>
            <p:txBody>
              <a:bodyPr/>
              <a:lstStyle/>
              <a:p>
                <a:r>
                  <a:rPr lang="hu-HU" sz="2800" dirty="0" smtClean="0"/>
                  <a:t>C(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hu-HU" sz="2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u-HU" sz="2800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hu-HU" sz="28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hu-HU" sz="2800" b="0" i="1" smtClean="0">
                        <a:latin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hu-HU" sz="28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hu-HU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u-HU" sz="2800" i="1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hu-HU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hu-HU" sz="2800" dirty="0" smtClean="0"/>
                  <a:t>)=2000000+</a:t>
                </a:r>
                <a14:m>
                  <m:oMath xmlns:m="http://schemas.openxmlformats.org/officeDocument/2006/math">
                    <m:r>
                      <a:rPr lang="hu-HU" sz="2800" b="0" i="1" smtClean="0">
                        <a:latin typeface="Cambria Math" panose="02040503050406030204" pitchFamily="18" charset="0"/>
                      </a:rPr>
                      <m:t>50</m:t>
                    </m:r>
                    <m:sSubSup>
                      <m:sSubSupPr>
                        <m:ctrlPr>
                          <a:rPr lang="hu-HU" sz="2800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hu-HU" sz="2800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hu-HU" sz="28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lang="hu-HU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</m:oMath>
                </a14:m>
                <a:r>
                  <a:rPr lang="hu-HU" sz="2800" dirty="0" smtClean="0"/>
                  <a:t>+20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hu-HU" sz="2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u-HU" sz="2800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hu-HU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endParaRPr lang="hu-HU" sz="2800" dirty="0" smtClean="0"/>
              </a:p>
              <a:p>
                <a:r>
                  <a:rPr lang="hu-HU" sz="2800" dirty="0"/>
                  <a:t>A vállalat a két terméket </a:t>
                </a:r>
                <a:r>
                  <a:rPr lang="hu-HU" sz="2800" dirty="0" smtClean="0"/>
                  <a:t>4:1 </a:t>
                </a:r>
                <a:r>
                  <a:rPr lang="hu-HU" sz="2800" dirty="0"/>
                  <a:t>arányban állítja </a:t>
                </a:r>
                <a:r>
                  <a:rPr lang="hu-HU" sz="2800" dirty="0" smtClean="0"/>
                  <a:t>elő, azaz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hu-HU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u-HU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𝜆</m:t>
                        </m:r>
                      </m:e>
                      <m:sub>
                        <m:r>
                          <a:rPr lang="hu-HU" sz="2800" i="1" dirty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hu-HU" sz="2800" dirty="0" smtClean="0"/>
                  <a:t>=4/5 és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hu-HU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u-HU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𝜆</m:t>
                        </m:r>
                      </m:e>
                      <m:sub>
                        <m:r>
                          <a:rPr lang="hu-HU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hu-HU" sz="2800" dirty="0" smtClean="0"/>
                  <a:t>=1/5</a:t>
                </a:r>
              </a:p>
              <a:p>
                <a:r>
                  <a:rPr lang="hu-HU" sz="2800" dirty="0"/>
                  <a:t>Határozza meg a </a:t>
                </a:r>
                <a:r>
                  <a:rPr lang="hu-HU" sz="2800" dirty="0" err="1"/>
                  <a:t>sugármenti</a:t>
                </a:r>
                <a:r>
                  <a:rPr lang="hu-HU" sz="2800" dirty="0"/>
                  <a:t> átlagköltséget (RAC</a:t>
                </a:r>
                <a:r>
                  <a:rPr lang="hu-HU" sz="2800" dirty="0" smtClean="0"/>
                  <a:t>)!</a:t>
                </a:r>
              </a:p>
              <a:p>
                <a:r>
                  <a:rPr lang="hu-HU" sz="2800" dirty="0"/>
                  <a:t>C(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hu-HU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u-HU" sz="2800" i="1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hu-HU" sz="28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hu-HU" sz="2800" i="1">
                        <a:latin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hu-HU" sz="28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hu-HU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u-HU" sz="2800" i="1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hu-HU" sz="28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hu-HU" sz="2800" dirty="0"/>
                  <a:t>)=2000000+</a:t>
                </a:r>
                <a14:m>
                  <m:oMath xmlns:m="http://schemas.openxmlformats.org/officeDocument/2006/math">
                    <m:r>
                      <a:rPr lang="hu-HU" sz="2800" i="1">
                        <a:latin typeface="Cambria Math" panose="02040503050406030204" pitchFamily="18" charset="0"/>
                      </a:rPr>
                      <m:t>50</m:t>
                    </m:r>
                    <m:sSup>
                      <m:sSupPr>
                        <m:ctrlPr>
                          <a:rPr lang="hu-HU" sz="28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hu-HU" sz="28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f>
                          <m:fPr>
                            <m:ctrlPr>
                              <a:rPr lang="hu-HU" sz="28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hu-HU" sz="2800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num>
                          <m:den>
                            <m:r>
                              <a:rPr lang="hu-HU" sz="2800" b="0" i="1" smtClean="0">
                                <a:latin typeface="Cambria Math" panose="02040503050406030204" pitchFamily="18" charset="0"/>
                              </a:rPr>
                              <m:t>5</m:t>
                            </m:r>
                          </m:den>
                        </m:f>
                        <m:r>
                          <a:rPr lang="hu-HU" sz="2800" b="0" i="1" smtClean="0">
                            <a:latin typeface="Cambria Math" panose="02040503050406030204" pitchFamily="18" charset="0"/>
                          </a:rPr>
                          <m:t>𝑄</m:t>
                        </m:r>
                        <m:r>
                          <a:rPr lang="hu-HU" sz="28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hu-HU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hu-HU" sz="2800" dirty="0" smtClean="0"/>
                  <a:t>+20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hu-HU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u-HU" sz="28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hu-HU" sz="28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  <m:r>
                      <m:rPr>
                        <m:sty m:val="p"/>
                      </m:rPr>
                      <a:rPr lang="hu-HU" sz="2800" b="0" i="0" smtClean="0">
                        <a:latin typeface="Cambria Math" panose="02040503050406030204" pitchFamily="18" charset="0"/>
                      </a:rPr>
                      <m:t>Q</m:t>
                    </m:r>
                    <m:r>
                      <a:rPr lang="hu-HU" sz="2800" b="0" i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hu-HU" sz="2800" b="0" dirty="0" smtClean="0"/>
              </a:p>
              <a:p>
                <a:r>
                  <a:rPr lang="hu-HU" sz="2800" dirty="0" smtClean="0"/>
                  <a:t>=2000000+32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hu-HU" sz="28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hu-HU" sz="2800" b="0" i="1" smtClean="0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p>
                        <m:r>
                          <a:rPr lang="hu-HU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hu-HU" sz="2800" b="0" i="1" smtClean="0">
                        <a:latin typeface="Cambria Math" panose="02040503050406030204" pitchFamily="18" charset="0"/>
                      </a:rPr>
                      <m:t>+4</m:t>
                    </m:r>
                    <m:r>
                      <a:rPr lang="hu-HU" sz="2800" b="0" i="1" smtClean="0">
                        <a:latin typeface="Cambria Math" panose="02040503050406030204" pitchFamily="18" charset="0"/>
                      </a:rPr>
                      <m:t>𝑄</m:t>
                    </m:r>
                  </m:oMath>
                </a14:m>
                <a:endParaRPr lang="hu-HU" sz="2800" dirty="0" smtClean="0"/>
              </a:p>
              <a:p>
                <a:r>
                  <a:rPr lang="hu-HU" sz="2800" dirty="0" smtClean="0"/>
                  <a:t>RAC=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hu-HU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u-HU" sz="2800" b="0" i="1" smtClean="0">
                            <a:latin typeface="Cambria Math" panose="02040503050406030204" pitchFamily="18" charset="0"/>
                          </a:rPr>
                          <m:t>2000000</m:t>
                        </m:r>
                      </m:num>
                      <m:den>
                        <m:r>
                          <a:rPr lang="hu-HU" sz="2800" b="0" i="1" smtClean="0">
                            <a:latin typeface="Cambria Math" panose="02040503050406030204" pitchFamily="18" charset="0"/>
                          </a:rPr>
                          <m:t>𝑄</m:t>
                        </m:r>
                      </m:den>
                    </m:f>
                  </m:oMath>
                </a14:m>
                <a:r>
                  <a:rPr lang="hu-HU" sz="2800" dirty="0" smtClean="0"/>
                  <a:t>+32Q+4</a:t>
                </a:r>
                <a:endParaRPr lang="hu-HU" sz="2800" dirty="0"/>
              </a:p>
            </p:txBody>
          </p:sp>
        </mc:Choice>
        <mc:Fallback xmlns="">
          <p:sp>
            <p:nvSpPr>
              <p:cNvPr id="3" name="Tartalom hely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052736"/>
                <a:ext cx="8229600" cy="5073427"/>
              </a:xfrm>
              <a:blipFill rotWithShape="0">
                <a:blip r:embed="rId2"/>
                <a:stretch>
                  <a:fillRect l="-1333" t="-1082" r="-1407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407254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u-HU" sz="3200" dirty="0"/>
              <a:t>Határozza meg azt a termelési tartományt, amelyben érvényesül a </a:t>
            </a:r>
            <a:r>
              <a:rPr lang="hu-HU" sz="3200" dirty="0" smtClean="0"/>
              <a:t>méretgazdaságosság</a:t>
            </a:r>
            <a:r>
              <a:rPr lang="hu-HU" sz="3200" dirty="0"/>
              <a:t>!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artalom helye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hu-HU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𝑅𝐴𝐶</m:t>
                        </m:r>
                      </m:e>
                      <m:sup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</m:oMath>
                </a14:m>
                <a:r>
                  <a:rPr lang="hu-HU" dirty="0" smtClean="0"/>
                  <a:t>=</a:t>
                </a:r>
                <a14:m>
                  <m:oMath xmlns:m="http://schemas.openxmlformats.org/officeDocument/2006/math">
                    <m:r>
                      <a:rPr lang="hu-HU" b="0" i="1" dirty="0" smtClean="0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hu-HU" b="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u-HU" b="0" i="1" dirty="0" smtClean="0">
                            <a:latin typeface="Cambria Math" panose="02040503050406030204" pitchFamily="18" charset="0"/>
                          </a:rPr>
                          <m:t>2000000</m:t>
                        </m:r>
                      </m:num>
                      <m:den>
                        <m:sSup>
                          <m:sSupPr>
                            <m:ctrlPr>
                              <a:rPr lang="hu-HU" b="0" i="1" dirty="0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hu-HU" b="0" i="1" dirty="0" smtClean="0">
                                <a:latin typeface="Cambria Math" panose="02040503050406030204" pitchFamily="18" charset="0"/>
                              </a:rPr>
                              <m:t>𝑄</m:t>
                            </m:r>
                          </m:e>
                          <m:sup>
                            <m:r>
                              <a:rPr lang="hu-HU" b="0" i="1" dirty="0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hu-HU" dirty="0" smtClean="0"/>
                  <a:t>+32=0</a:t>
                </a:r>
              </a:p>
              <a:p>
                <a:r>
                  <a:rPr lang="hu-HU" dirty="0" smtClean="0"/>
                  <a:t>Q=250,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hu-HU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u-HU" i="1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hu-HU" dirty="0" smtClean="0"/>
                  <a:t>=200 és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hu-HU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u-HU" i="1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hu-HU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hu-HU" dirty="0" smtClean="0"/>
                  <a:t>=50</a:t>
                </a:r>
              </a:p>
              <a:p>
                <a:r>
                  <a:rPr lang="hu-HU" dirty="0" smtClean="0"/>
                  <a:t>A termelés méretgazdaságos, ha</a:t>
                </a:r>
              </a:p>
              <a:p>
                <a:r>
                  <a:rPr lang="hu-HU" dirty="0"/>
                  <a:t>Q</a:t>
                </a:r>
                <a:r>
                  <a:rPr lang="hu-HU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hu-HU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</m:t>
                    </m:r>
                  </m:oMath>
                </a14:m>
                <a:r>
                  <a:rPr lang="hu-HU" dirty="0" smtClean="0"/>
                  <a:t>250, vagyis pontosabban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hu-HU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u-HU" i="1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hu-HU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hu-HU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</m:t>
                    </m:r>
                  </m:oMath>
                </a14:m>
                <a:r>
                  <a:rPr lang="hu-HU" dirty="0" smtClean="0"/>
                  <a:t>200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hu-HU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u-HU" i="1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hu-HU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</m:t>
                    </m:r>
                  </m:oMath>
                </a14:m>
                <a:r>
                  <a:rPr lang="hu-HU" dirty="0" smtClean="0"/>
                  <a:t>50</a:t>
                </a:r>
              </a:p>
              <a:p>
                <a:endParaRPr lang="hu-HU" dirty="0"/>
              </a:p>
            </p:txBody>
          </p:sp>
        </mc:Choice>
        <mc:Fallback xmlns="">
          <p:sp>
            <p:nvSpPr>
              <p:cNvPr id="3" name="Tartalom hely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704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937323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Szürkeárnyalatos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2045</TotalTime>
  <Words>444</Words>
  <Application>Microsoft Office PowerPoint</Application>
  <PresentationFormat>Diavetítés a képernyőre (4:3 oldalarány)</PresentationFormat>
  <Paragraphs>108</Paragraphs>
  <Slides>20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5</vt:i4>
      </vt:variant>
      <vt:variant>
        <vt:lpstr>Téma</vt:lpstr>
      </vt:variant>
      <vt:variant>
        <vt:i4>1</vt:i4>
      </vt:variant>
      <vt:variant>
        <vt:lpstr>Diacímek</vt:lpstr>
      </vt:variant>
      <vt:variant>
        <vt:i4>20</vt:i4>
      </vt:variant>
    </vt:vector>
  </HeadingPairs>
  <TitlesOfParts>
    <vt:vector size="26" baseType="lpstr">
      <vt:lpstr>Arial</vt:lpstr>
      <vt:lpstr>Calibri</vt:lpstr>
      <vt:lpstr>Cambria Math</vt:lpstr>
      <vt:lpstr>Symbol</vt:lpstr>
      <vt:lpstr>Times New Roman</vt:lpstr>
      <vt:lpstr>Office-téma</vt:lpstr>
      <vt:lpstr>Többtermékes vállalat költségei </vt:lpstr>
      <vt:lpstr>A méretgazdaságosság a növekvő mérethozadék költség oldali megjelenése</vt:lpstr>
      <vt:lpstr>PowerPoint bemutató</vt:lpstr>
      <vt:lpstr>PowerPoint bemutató</vt:lpstr>
      <vt:lpstr>Méretgazdaságosság többtermékes vállalat esetén </vt:lpstr>
      <vt:lpstr>PowerPoint bemutató</vt:lpstr>
      <vt:lpstr>PowerPoint bemutató</vt:lpstr>
      <vt:lpstr>Gyakorló feladat: Egy kéttermékes vállalat költség függvénye a következő: </vt:lpstr>
      <vt:lpstr>Határozza meg azt a termelési tartományt, amelyben érvényesül a méretgazdaságosság!</vt:lpstr>
      <vt:lpstr>Választékgazdaságosság (economies of scope)</vt:lpstr>
      <vt:lpstr>PowerPoint bemutató</vt:lpstr>
      <vt:lpstr>PowerPoint bemutató</vt:lpstr>
      <vt:lpstr>Megoldás</vt:lpstr>
      <vt:lpstr>Termékspecifikus méretgazdaságosság</vt:lpstr>
      <vt:lpstr>Átlagos költségnövekmény(AICi)</vt:lpstr>
      <vt:lpstr>Átlagos költségnövekmény </vt:lpstr>
      <vt:lpstr>A termékspecifikus méretgazdaságosság mérőszáma:</vt:lpstr>
      <vt:lpstr>PowerPoint bemutató</vt:lpstr>
      <vt:lpstr>Megoldás</vt:lpstr>
      <vt:lpstr>PowerPoint bemutató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kgt</dc:creator>
  <cp:lastModifiedBy>Apa</cp:lastModifiedBy>
  <cp:revision>110</cp:revision>
  <dcterms:created xsi:type="dcterms:W3CDTF">2011-12-06T13:04:46Z</dcterms:created>
  <dcterms:modified xsi:type="dcterms:W3CDTF">2019-02-18T18:35:32Z</dcterms:modified>
</cp:coreProperties>
</file>